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48"/>
  </p:notesMasterIdLst>
  <p:sldIdLst>
    <p:sldId id="353" r:id="rId2"/>
    <p:sldId id="389" r:id="rId3"/>
    <p:sldId id="390" r:id="rId4"/>
    <p:sldId id="391" r:id="rId5"/>
    <p:sldId id="392" r:id="rId6"/>
    <p:sldId id="393" r:id="rId7"/>
    <p:sldId id="394" r:id="rId8"/>
    <p:sldId id="395" r:id="rId9"/>
    <p:sldId id="396" r:id="rId10"/>
    <p:sldId id="397" r:id="rId11"/>
    <p:sldId id="398" r:id="rId12"/>
    <p:sldId id="399" r:id="rId13"/>
    <p:sldId id="400" r:id="rId14"/>
    <p:sldId id="374" r:id="rId15"/>
    <p:sldId id="401" r:id="rId16"/>
    <p:sldId id="402" r:id="rId17"/>
    <p:sldId id="403" r:id="rId18"/>
    <p:sldId id="404" r:id="rId19"/>
    <p:sldId id="405" r:id="rId20"/>
    <p:sldId id="406" r:id="rId21"/>
    <p:sldId id="407" r:id="rId22"/>
    <p:sldId id="362" r:id="rId23"/>
    <p:sldId id="363" r:id="rId24"/>
    <p:sldId id="364" r:id="rId25"/>
    <p:sldId id="365" r:id="rId26"/>
    <p:sldId id="366" r:id="rId27"/>
    <p:sldId id="367" r:id="rId28"/>
    <p:sldId id="368" r:id="rId29"/>
    <p:sldId id="369" r:id="rId30"/>
    <p:sldId id="370" r:id="rId31"/>
    <p:sldId id="371" r:id="rId32"/>
    <p:sldId id="373" r:id="rId33"/>
    <p:sldId id="372" r:id="rId34"/>
    <p:sldId id="386" r:id="rId35"/>
    <p:sldId id="387" r:id="rId36"/>
    <p:sldId id="388" r:id="rId37"/>
    <p:sldId id="375" r:id="rId38"/>
    <p:sldId id="376" r:id="rId39"/>
    <p:sldId id="377" r:id="rId40"/>
    <p:sldId id="378" r:id="rId41"/>
    <p:sldId id="379" r:id="rId42"/>
    <p:sldId id="380" r:id="rId43"/>
    <p:sldId id="381" r:id="rId44"/>
    <p:sldId id="382" r:id="rId45"/>
    <p:sldId id="383" r:id="rId46"/>
    <p:sldId id="384" r:id="rId4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D582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026" autoAdjust="0"/>
    <p:restoredTop sz="94660"/>
  </p:normalViewPr>
  <p:slideViewPr>
    <p:cSldViewPr snapToGrid="0">
      <p:cViewPr varScale="1">
        <p:scale>
          <a:sx n="85" d="100"/>
          <a:sy n="85" d="100"/>
        </p:scale>
        <p:origin x="331"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MY"/>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F406A19-815B-40CD-BF09-F0A6D4E9AE1C}" type="datetimeFigureOut">
              <a:rPr lang="en-MY" smtClean="0"/>
              <a:t>19/9/2019</a:t>
            </a:fld>
            <a:endParaRPr lang="en-MY"/>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MY"/>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MY"/>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4068C60-768B-4A8A-8ABC-BF057C4ADF72}" type="slidenum">
              <a:rPr lang="en-MY" smtClean="0"/>
              <a:t>‹#›</a:t>
            </a:fld>
            <a:endParaRPr lang="en-MY"/>
          </a:p>
        </p:txBody>
      </p:sp>
    </p:spTree>
    <p:extLst>
      <p:ext uri="{BB962C8B-B14F-4D97-AF65-F5344CB8AC3E}">
        <p14:creationId xmlns:p14="http://schemas.microsoft.com/office/powerpoint/2010/main" val="8774424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BDF68E2-58F2-4D09-BE8B-E3BD06533059}" type="datetimeFigureOut">
              <a:rPr lang="en-US" dirty="0"/>
              <a:t>9/19/2019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E2D6473-DF6D-4702-B328-E0DD40540A4E}" type="datetimeFigureOut">
              <a:rPr lang="en-US" dirty="0"/>
              <a:t>9/19/2019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26F7E3A-B166-407D-9866-32884E7D5B37}" type="datetimeFigureOut">
              <a:rPr lang="en-US" dirty="0"/>
              <a:t>9/19/2019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28FC5F6-F338-4AE4-BB23-26385BCFC423}" type="datetimeFigureOut">
              <a:rPr lang="en-US" dirty="0"/>
              <a:t>9/19/2019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113E31D-E2AB-40D1-8B51-AFA5AFEF393A}"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0EBB0C4-6273-4C6E-B9BD-2EDC30F1CD52}" type="datetimeFigureOut">
              <a:rPr lang="en-US" dirty="0"/>
              <a:t>9/19/2019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9AB4D41-86C1-4908-B66A-0B50CEB3BF29}" type="datetimeFigureOut">
              <a:rPr lang="en-US" dirty="0"/>
              <a:t>9/19/2019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6426E2C-56C1-4E0D-A793-0088A7FDD37E}" type="datetimeFigureOut">
              <a:rPr lang="en-US" dirty="0"/>
              <a:t>9/19/2019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8C39B41-D8B5-4052-B551-9B5525EAA8B6}" type="datetimeFigureOut">
              <a:rPr lang="en-US" dirty="0"/>
              <a:t>9/19/2019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4D94136C-8742-45B2-AF27-D93DF72833A9}" type="datetimeFigureOut">
              <a:rPr lang="en-US" dirty="0"/>
              <a:t>9/19/2019</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32ABBEA6-7C60-4B02-AE87-00D78D8422AF}" type="datetimeFigureOut">
              <a:rPr lang="en-US" dirty="0"/>
              <a:t>9/19/2019</a:t>
            </a:fld>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4FAB73BC-B049-4115-A692-8D63A059BFB8}"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9CAD897-D46E-4AD2-BD9B-49DD3E640873}" type="datetimeFigureOut">
              <a:rPr lang="en-US" dirty="0"/>
              <a:t>9/19/2019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98624D31-43A5-475A-80CF-332C9F6DCF35}" type="datetimeFigureOut">
              <a:rPr lang="en-US" dirty="0"/>
              <a:t>9/19/2019</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4FAB73BC-B049-4115-A692-8D63A059BFB8}" type="slidenum">
              <a:rPr lang="en-US" dirty="0"/>
              <a:pPr/>
              <a:t>‹#›</a:t>
            </a:fld>
            <a:endParaRPr 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6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8.emf"/><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3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4.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180F588-911D-408E-A482-6FCC5532BDFD}"/>
              </a:ext>
            </a:extLst>
          </p:cNvPr>
          <p:cNvSpPr>
            <a:spLocks noGrp="1"/>
          </p:cNvSpPr>
          <p:nvPr>
            <p:ph type="title"/>
          </p:nvPr>
        </p:nvSpPr>
        <p:spPr/>
        <p:txBody>
          <a:bodyPr/>
          <a:lstStyle/>
          <a:p>
            <a:r>
              <a:rPr lang="en-US" b="1" dirty="0"/>
              <a:t>Edge detection </a:t>
            </a:r>
            <a:endParaRPr lang="en-US" dirty="0"/>
          </a:p>
        </p:txBody>
      </p:sp>
      <p:sp>
        <p:nvSpPr>
          <p:cNvPr id="3" name="Content Placeholder 2">
            <a:extLst>
              <a:ext uri="{FF2B5EF4-FFF2-40B4-BE49-F238E27FC236}">
                <a16:creationId xmlns:a16="http://schemas.microsoft.com/office/drawing/2014/main" xmlns="" id="{606D36AE-7C25-4D97-AE83-507346E11D9C}"/>
              </a:ext>
            </a:extLst>
          </p:cNvPr>
          <p:cNvSpPr>
            <a:spLocks noGrp="1"/>
          </p:cNvSpPr>
          <p:nvPr>
            <p:ph idx="1"/>
          </p:nvPr>
        </p:nvSpPr>
        <p:spPr/>
        <p:txBody>
          <a:bodyPr/>
          <a:lstStyle/>
          <a:p>
            <a:r>
              <a:rPr lang="en-US" smtClean="0"/>
              <a:t>Can perform in 3 ways:</a:t>
            </a:r>
            <a:endParaRPr lang="en-US" dirty="0"/>
          </a:p>
          <a:p>
            <a:r>
              <a:rPr lang="en-US" b="1" dirty="0"/>
              <a:t>Sobel filter</a:t>
            </a:r>
          </a:p>
          <a:p>
            <a:pPr>
              <a:buFont typeface="Wingdings" panose="05000000000000000000" pitchFamily="2" charset="2"/>
              <a:buChar char="Ø"/>
            </a:pPr>
            <a:r>
              <a:rPr lang="en-US" dirty="0" err="1"/>
              <a:t>sobel_horizontal</a:t>
            </a:r>
            <a:r>
              <a:rPr lang="en-US" dirty="0"/>
              <a:t> = cv2.Sobel(</a:t>
            </a:r>
            <a:r>
              <a:rPr lang="en-US" dirty="0" err="1"/>
              <a:t>img</a:t>
            </a:r>
            <a:r>
              <a:rPr lang="en-US" dirty="0"/>
              <a:t>, cv2.CV_64F, 1, 0, </a:t>
            </a:r>
            <a:r>
              <a:rPr lang="en-US" dirty="0" err="1"/>
              <a:t>ksize</a:t>
            </a:r>
            <a:r>
              <a:rPr lang="en-US" dirty="0"/>
              <a:t>=5) </a:t>
            </a:r>
          </a:p>
          <a:p>
            <a:pPr>
              <a:buFont typeface="Wingdings" panose="05000000000000000000" pitchFamily="2" charset="2"/>
              <a:buChar char="Ø"/>
            </a:pPr>
            <a:r>
              <a:rPr lang="en-US" dirty="0" err="1"/>
              <a:t>sobel_vertical</a:t>
            </a:r>
            <a:r>
              <a:rPr lang="en-US" dirty="0"/>
              <a:t> = cv2.Sobel(</a:t>
            </a:r>
            <a:r>
              <a:rPr lang="en-US" dirty="0" err="1"/>
              <a:t>img</a:t>
            </a:r>
            <a:r>
              <a:rPr lang="en-US" dirty="0"/>
              <a:t>, cv2.CV_64F, 0, 1, </a:t>
            </a:r>
            <a:r>
              <a:rPr lang="en-US" dirty="0" err="1"/>
              <a:t>ksize</a:t>
            </a:r>
            <a:r>
              <a:rPr lang="en-US" dirty="0"/>
              <a:t>=5) </a:t>
            </a:r>
          </a:p>
          <a:p>
            <a:r>
              <a:rPr lang="en-US" b="1" dirty="0"/>
              <a:t>Laplacian </a:t>
            </a:r>
            <a:r>
              <a:rPr lang="en-US" b="1" dirty="0" smtClean="0"/>
              <a:t>filter</a:t>
            </a:r>
          </a:p>
          <a:p>
            <a:pPr>
              <a:buFont typeface="Wingdings" panose="05000000000000000000" pitchFamily="2" charset="2"/>
              <a:buChar char="Ø"/>
            </a:pPr>
            <a:r>
              <a:rPr lang="es-ES" dirty="0" err="1" smtClean="0">
                <a:solidFill>
                  <a:srgbClr val="000000"/>
                </a:solidFill>
              </a:rPr>
              <a:t>laplacian</a:t>
            </a:r>
            <a:r>
              <a:rPr lang="es-ES" dirty="0" smtClean="0">
                <a:solidFill>
                  <a:srgbClr val="000000"/>
                </a:solidFill>
              </a:rPr>
              <a:t> </a:t>
            </a:r>
            <a:r>
              <a:rPr lang="es-ES" dirty="0">
                <a:solidFill>
                  <a:srgbClr val="000000"/>
                </a:solidFill>
              </a:rPr>
              <a:t>= cv2.Laplacian(</a:t>
            </a:r>
            <a:r>
              <a:rPr lang="es-ES" dirty="0" err="1">
                <a:solidFill>
                  <a:srgbClr val="000000"/>
                </a:solidFill>
              </a:rPr>
              <a:t>img</a:t>
            </a:r>
            <a:r>
              <a:rPr lang="es-ES" dirty="0">
                <a:solidFill>
                  <a:srgbClr val="000000"/>
                </a:solidFill>
              </a:rPr>
              <a:t>, cv2.CV_64F)</a:t>
            </a:r>
          </a:p>
          <a:p>
            <a:r>
              <a:rPr lang="es-ES" b="1" dirty="0" err="1" smtClean="0">
                <a:solidFill>
                  <a:srgbClr val="000000"/>
                </a:solidFill>
              </a:rPr>
              <a:t>Canny</a:t>
            </a:r>
            <a:r>
              <a:rPr lang="es-ES" b="1" dirty="0" smtClean="0">
                <a:solidFill>
                  <a:srgbClr val="000000"/>
                </a:solidFill>
              </a:rPr>
              <a:t> </a:t>
            </a:r>
            <a:r>
              <a:rPr lang="es-ES" b="1" dirty="0" err="1" smtClean="0">
                <a:solidFill>
                  <a:srgbClr val="000000"/>
                </a:solidFill>
              </a:rPr>
              <a:t>filter</a:t>
            </a:r>
            <a:endParaRPr lang="es-ES" b="1" dirty="0">
              <a:solidFill>
                <a:srgbClr val="000000"/>
              </a:solidFill>
            </a:endParaRPr>
          </a:p>
          <a:p>
            <a:pPr>
              <a:buFont typeface="Wingdings" panose="05000000000000000000" pitchFamily="2" charset="2"/>
              <a:buChar char="Ø"/>
            </a:pPr>
            <a:r>
              <a:rPr lang="en-US" dirty="0"/>
              <a:t>canny = cv2.Canny(</a:t>
            </a:r>
            <a:r>
              <a:rPr lang="en-US" dirty="0" err="1"/>
              <a:t>img</a:t>
            </a:r>
            <a:r>
              <a:rPr lang="en-US" dirty="0"/>
              <a:t>, 50, 240) </a:t>
            </a:r>
          </a:p>
          <a:p>
            <a:pPr marL="0" indent="0">
              <a:buNone/>
            </a:pPr>
            <a:endParaRPr lang="en-US" dirty="0"/>
          </a:p>
        </p:txBody>
      </p:sp>
    </p:spTree>
    <p:extLst>
      <p:ext uri="{BB962C8B-B14F-4D97-AF65-F5344CB8AC3E}">
        <p14:creationId xmlns:p14="http://schemas.microsoft.com/office/powerpoint/2010/main" val="209632067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xmlns="" id="{E648516A-DD75-4367-B9AD-8F51638BDFDB}"/>
              </a:ext>
            </a:extLst>
          </p:cNvPr>
          <p:cNvSpPr txBox="1">
            <a:spLocks noGrp="1"/>
          </p:cNvSpPr>
          <p:nvPr>
            <p:ph idx="1"/>
          </p:nvPr>
        </p:nvSpPr>
        <p:spPr>
          <a:xfrm>
            <a:off x="1096963" y="1846263"/>
            <a:ext cx="10058400" cy="4022725"/>
          </a:xfrm>
          <a:prstGeom prst="rect">
            <a:avLst/>
          </a:prstGeom>
          <a:noFill/>
        </p:spPr>
        <p:txBody>
          <a:bodyPr wrap="square" rtlCol="0">
            <a:spAutoFit/>
          </a:bodyPr>
          <a:lstStyle/>
          <a:p>
            <a:r>
              <a:rPr lang="en-US" dirty="0"/>
              <a:t>If you run the preceding code, you will see that the output images are embossed. As we can see from the kernels above, we are just replacing the current pixel value with the difference of the neighboring pixel values in a particular direction. The embossing effect is achieved by offsetting all the pixel values in the image by 128. This operation adds the highlight/shadow effect to the picture.</a:t>
            </a:r>
          </a:p>
        </p:txBody>
      </p:sp>
    </p:spTree>
    <p:extLst>
      <p:ext uri="{BB962C8B-B14F-4D97-AF65-F5344CB8AC3E}">
        <p14:creationId xmlns:p14="http://schemas.microsoft.com/office/powerpoint/2010/main" val="27578397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251E919-7303-455F-9EE9-CB627F585A7A}"/>
              </a:ext>
            </a:extLst>
          </p:cNvPr>
          <p:cNvSpPr>
            <a:spLocks noGrp="1"/>
          </p:cNvSpPr>
          <p:nvPr>
            <p:ph type="title"/>
          </p:nvPr>
        </p:nvSpPr>
        <p:spPr/>
        <p:txBody>
          <a:bodyPr/>
          <a:lstStyle/>
          <a:p>
            <a:r>
              <a:rPr lang="en-US" b="1" dirty="0"/>
              <a:t>Erosion and dilation </a:t>
            </a:r>
            <a:endParaRPr lang="en-US" dirty="0"/>
          </a:p>
        </p:txBody>
      </p:sp>
      <p:sp>
        <p:nvSpPr>
          <p:cNvPr id="3" name="Content Placeholder 2">
            <a:extLst>
              <a:ext uri="{FF2B5EF4-FFF2-40B4-BE49-F238E27FC236}">
                <a16:creationId xmlns:a16="http://schemas.microsoft.com/office/drawing/2014/main" xmlns="" id="{4A8E5B39-52FB-4AE6-94E7-7E71C7432647}"/>
              </a:ext>
            </a:extLst>
          </p:cNvPr>
          <p:cNvSpPr>
            <a:spLocks noGrp="1"/>
          </p:cNvSpPr>
          <p:nvPr>
            <p:ph sz="half" idx="1"/>
          </p:nvPr>
        </p:nvSpPr>
        <p:spPr/>
        <p:txBody>
          <a:bodyPr/>
          <a:lstStyle/>
          <a:p>
            <a:r>
              <a:rPr lang="en-US" b="1" dirty="0"/>
              <a:t>Erosion </a:t>
            </a:r>
            <a:r>
              <a:rPr lang="en-US" dirty="0"/>
              <a:t>and </a:t>
            </a:r>
            <a:r>
              <a:rPr lang="en-US" b="1" dirty="0"/>
              <a:t>dilation </a:t>
            </a:r>
            <a:r>
              <a:rPr lang="en-US" dirty="0"/>
              <a:t>are morphological image processing operations</a:t>
            </a:r>
          </a:p>
        </p:txBody>
      </p:sp>
      <p:sp>
        <p:nvSpPr>
          <p:cNvPr id="4" name="Content Placeholder 3">
            <a:extLst>
              <a:ext uri="{FF2B5EF4-FFF2-40B4-BE49-F238E27FC236}">
                <a16:creationId xmlns:a16="http://schemas.microsoft.com/office/drawing/2014/main" xmlns="" id="{EC47ADFA-FEEA-41BD-8540-AB366C9CF6BB}"/>
              </a:ext>
            </a:extLst>
          </p:cNvPr>
          <p:cNvSpPr>
            <a:spLocks noGrp="1"/>
          </p:cNvSpPr>
          <p:nvPr>
            <p:ph sz="half" idx="2"/>
          </p:nvPr>
        </p:nvSpPr>
        <p:spPr/>
        <p:txBody>
          <a:bodyPr/>
          <a:lstStyle/>
          <a:p>
            <a:r>
              <a:rPr lang="en-US" dirty="0"/>
              <a:t>Let's see what these operations look like: </a:t>
            </a:r>
          </a:p>
        </p:txBody>
      </p:sp>
      <p:pic>
        <p:nvPicPr>
          <p:cNvPr id="5" name="Picture 4">
            <a:extLst>
              <a:ext uri="{FF2B5EF4-FFF2-40B4-BE49-F238E27FC236}">
                <a16:creationId xmlns:a16="http://schemas.microsoft.com/office/drawing/2014/main" xmlns="" id="{01F6B3EA-C294-45FA-A94C-C1E254BCABF7}"/>
              </a:ext>
            </a:extLst>
          </p:cNvPr>
          <p:cNvPicPr>
            <a:picLocks noChangeAspect="1"/>
          </p:cNvPicPr>
          <p:nvPr/>
        </p:nvPicPr>
        <p:blipFill>
          <a:blip r:embed="rId2"/>
          <a:stretch>
            <a:fillRect/>
          </a:stretch>
        </p:blipFill>
        <p:spPr>
          <a:xfrm>
            <a:off x="6946150" y="2284195"/>
            <a:ext cx="3481300" cy="3146438"/>
          </a:xfrm>
          <a:prstGeom prst="rect">
            <a:avLst/>
          </a:prstGeom>
        </p:spPr>
      </p:pic>
    </p:spTree>
    <p:extLst>
      <p:ext uri="{BB962C8B-B14F-4D97-AF65-F5344CB8AC3E}">
        <p14:creationId xmlns:p14="http://schemas.microsoft.com/office/powerpoint/2010/main" val="42109085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58BDD88-365A-4742-A933-9EE55E86D127}"/>
              </a:ext>
            </a:extLst>
          </p:cNvPr>
          <p:cNvSpPr>
            <a:spLocks noGrp="1"/>
          </p:cNvSpPr>
          <p:nvPr>
            <p:ph type="title"/>
          </p:nvPr>
        </p:nvSpPr>
        <p:spPr/>
        <p:txBody>
          <a:bodyPr>
            <a:normAutofit/>
          </a:bodyPr>
          <a:lstStyle/>
          <a:p>
            <a:r>
              <a:rPr lang="en-US" sz="2000" dirty="0"/>
              <a:t>Following is the code to achieve this: </a:t>
            </a:r>
          </a:p>
        </p:txBody>
      </p:sp>
      <p:sp>
        <p:nvSpPr>
          <p:cNvPr id="3" name="Content Placeholder 2">
            <a:extLst>
              <a:ext uri="{FF2B5EF4-FFF2-40B4-BE49-F238E27FC236}">
                <a16:creationId xmlns:a16="http://schemas.microsoft.com/office/drawing/2014/main" xmlns="" id="{B7F64AA8-C26D-436F-821E-97E4BD1FED0A}"/>
              </a:ext>
            </a:extLst>
          </p:cNvPr>
          <p:cNvSpPr>
            <a:spLocks noGrp="1"/>
          </p:cNvSpPr>
          <p:nvPr>
            <p:ph idx="1"/>
          </p:nvPr>
        </p:nvSpPr>
        <p:spPr/>
        <p:txBody>
          <a:bodyPr>
            <a:normAutofit fontScale="92500" lnSpcReduction="10000"/>
          </a:bodyPr>
          <a:lstStyle/>
          <a:p>
            <a:r>
              <a:rPr lang="en-US" dirty="0"/>
              <a:t>import cv2 </a:t>
            </a:r>
          </a:p>
          <a:p>
            <a:r>
              <a:rPr lang="en-US" dirty="0"/>
              <a:t>import </a:t>
            </a:r>
            <a:r>
              <a:rPr lang="en-US" dirty="0" err="1"/>
              <a:t>numpy</a:t>
            </a:r>
            <a:r>
              <a:rPr lang="en-US" dirty="0"/>
              <a:t> as np </a:t>
            </a:r>
          </a:p>
          <a:p>
            <a:r>
              <a:rPr lang="en-US" dirty="0" err="1"/>
              <a:t>img</a:t>
            </a:r>
            <a:r>
              <a:rPr lang="en-US" dirty="0"/>
              <a:t> = cv2.imread('input.png', 0) </a:t>
            </a:r>
          </a:p>
          <a:p>
            <a:r>
              <a:rPr lang="en-US" dirty="0"/>
              <a:t>kernel = </a:t>
            </a:r>
            <a:r>
              <a:rPr lang="en-US" dirty="0" err="1"/>
              <a:t>np.ones</a:t>
            </a:r>
            <a:r>
              <a:rPr lang="en-US" dirty="0"/>
              <a:t>((5,5), np.uint8) </a:t>
            </a:r>
          </a:p>
          <a:p>
            <a:r>
              <a:rPr lang="en-US" dirty="0" err="1"/>
              <a:t>img_erosion</a:t>
            </a:r>
            <a:r>
              <a:rPr lang="en-US" dirty="0"/>
              <a:t> = cv2.erode(</a:t>
            </a:r>
            <a:r>
              <a:rPr lang="en-US" dirty="0" err="1"/>
              <a:t>img</a:t>
            </a:r>
            <a:r>
              <a:rPr lang="en-US" dirty="0"/>
              <a:t>, kernel, iterations=1) </a:t>
            </a:r>
          </a:p>
          <a:p>
            <a:r>
              <a:rPr lang="en-US" dirty="0" err="1"/>
              <a:t>img_dilation</a:t>
            </a:r>
            <a:r>
              <a:rPr lang="en-US" dirty="0"/>
              <a:t> = cv2.dilate(</a:t>
            </a:r>
            <a:r>
              <a:rPr lang="en-US" dirty="0" err="1"/>
              <a:t>img</a:t>
            </a:r>
            <a:r>
              <a:rPr lang="en-US" dirty="0"/>
              <a:t>, kernel, iterations=1) </a:t>
            </a:r>
          </a:p>
          <a:p>
            <a:r>
              <a:rPr lang="en-US" dirty="0"/>
              <a:t>cv2.imshow('Input', </a:t>
            </a:r>
            <a:r>
              <a:rPr lang="en-US" dirty="0" err="1"/>
              <a:t>img</a:t>
            </a:r>
            <a:r>
              <a:rPr lang="en-US" dirty="0"/>
              <a:t>) </a:t>
            </a:r>
          </a:p>
          <a:p>
            <a:r>
              <a:rPr lang="en-US" dirty="0"/>
              <a:t>cv2.imshow('Erosion', </a:t>
            </a:r>
            <a:r>
              <a:rPr lang="en-US" dirty="0" err="1"/>
              <a:t>img_erosion</a:t>
            </a:r>
            <a:r>
              <a:rPr lang="en-US" dirty="0"/>
              <a:t>) </a:t>
            </a:r>
          </a:p>
          <a:p>
            <a:r>
              <a:rPr lang="en-US" dirty="0"/>
              <a:t>cv2.imshow('Dilation', </a:t>
            </a:r>
            <a:r>
              <a:rPr lang="en-US" dirty="0" err="1"/>
              <a:t>img_dilation</a:t>
            </a:r>
            <a:r>
              <a:rPr lang="en-US" dirty="0"/>
              <a:t>) </a:t>
            </a:r>
          </a:p>
          <a:p>
            <a:r>
              <a:rPr lang="en-US" dirty="0"/>
              <a:t>cv2.waitKey(0)</a:t>
            </a:r>
          </a:p>
        </p:txBody>
      </p:sp>
    </p:spTree>
    <p:extLst>
      <p:ext uri="{BB962C8B-B14F-4D97-AF65-F5344CB8AC3E}">
        <p14:creationId xmlns:p14="http://schemas.microsoft.com/office/powerpoint/2010/main" val="19532187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713AB0F-8822-453A-91B5-919BF63B8B5F}"/>
              </a:ext>
            </a:extLst>
          </p:cNvPr>
          <p:cNvSpPr>
            <a:spLocks noGrp="1"/>
          </p:cNvSpPr>
          <p:nvPr>
            <p:ph type="title"/>
          </p:nvPr>
        </p:nvSpPr>
        <p:spPr/>
        <p:txBody>
          <a:bodyPr/>
          <a:lstStyle/>
          <a:p>
            <a:r>
              <a:rPr lang="en-US" b="1" dirty="0"/>
              <a:t>Afterthought </a:t>
            </a:r>
            <a:endParaRPr lang="en-US" dirty="0"/>
          </a:p>
        </p:txBody>
      </p:sp>
      <p:sp>
        <p:nvSpPr>
          <p:cNvPr id="3" name="Content Placeholder 2">
            <a:extLst>
              <a:ext uri="{FF2B5EF4-FFF2-40B4-BE49-F238E27FC236}">
                <a16:creationId xmlns:a16="http://schemas.microsoft.com/office/drawing/2014/main" xmlns="" id="{529A6A55-69E5-46A5-9D4D-5CD1D12A786B}"/>
              </a:ext>
            </a:extLst>
          </p:cNvPr>
          <p:cNvSpPr>
            <a:spLocks noGrp="1"/>
          </p:cNvSpPr>
          <p:nvPr>
            <p:ph idx="1"/>
          </p:nvPr>
        </p:nvSpPr>
        <p:spPr/>
        <p:txBody>
          <a:bodyPr/>
          <a:lstStyle/>
          <a:p>
            <a:r>
              <a:rPr lang="en-US" dirty="0"/>
              <a:t>OpenCV provides functions to directly erode and dilate an image. They are called erode and dilate, respectively. The interesting thing to note is the third argument in these two functions. The number of iterations will determine how much you want to erode/dilate a given image. It basically applies the operation successively to the resultant image. You can take a sample image and play around with this parameter to see what the results look like. </a:t>
            </a:r>
          </a:p>
        </p:txBody>
      </p:sp>
    </p:spTree>
    <p:extLst>
      <p:ext uri="{BB962C8B-B14F-4D97-AF65-F5344CB8AC3E}">
        <p14:creationId xmlns:p14="http://schemas.microsoft.com/office/powerpoint/2010/main" val="21126806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89831C1-6D28-40C1-9D23-4FF2148F3F6C}"/>
              </a:ext>
            </a:extLst>
          </p:cNvPr>
          <p:cNvSpPr>
            <a:spLocks noGrp="1"/>
          </p:cNvSpPr>
          <p:nvPr>
            <p:ph type="title"/>
          </p:nvPr>
        </p:nvSpPr>
        <p:spPr/>
        <p:txBody>
          <a:bodyPr/>
          <a:lstStyle/>
          <a:p>
            <a:r>
              <a:rPr lang="en-US" b="1" dirty="0"/>
              <a:t>Creating a vignette filter </a:t>
            </a:r>
            <a:endParaRPr lang="en-US" dirty="0"/>
          </a:p>
        </p:txBody>
      </p:sp>
      <p:sp>
        <p:nvSpPr>
          <p:cNvPr id="3" name="Content Placeholder 2">
            <a:extLst>
              <a:ext uri="{FF2B5EF4-FFF2-40B4-BE49-F238E27FC236}">
                <a16:creationId xmlns:a16="http://schemas.microsoft.com/office/drawing/2014/main" xmlns="" id="{0FA8D07A-395D-4DAD-8A6A-3B70158A8857}"/>
              </a:ext>
            </a:extLst>
          </p:cNvPr>
          <p:cNvSpPr>
            <a:spLocks noGrp="1"/>
          </p:cNvSpPr>
          <p:nvPr>
            <p:ph sz="half" idx="1"/>
          </p:nvPr>
        </p:nvSpPr>
        <p:spPr>
          <a:xfrm>
            <a:off x="1097279" y="1845734"/>
            <a:ext cx="10058400" cy="946893"/>
          </a:xfrm>
        </p:spPr>
        <p:txBody>
          <a:bodyPr/>
          <a:lstStyle/>
          <a:p>
            <a:r>
              <a:rPr lang="en-US" dirty="0"/>
              <a:t>Using all the information we have, let's see if we can create a nice vignette filter. The output will look something like the following: </a:t>
            </a:r>
          </a:p>
        </p:txBody>
      </p:sp>
      <p:pic>
        <p:nvPicPr>
          <p:cNvPr id="7" name="Picture 6">
            <a:extLst>
              <a:ext uri="{FF2B5EF4-FFF2-40B4-BE49-F238E27FC236}">
                <a16:creationId xmlns:a16="http://schemas.microsoft.com/office/drawing/2014/main" xmlns="" id="{C85BFC77-021E-4F53-8ED1-B6ED5FFF595F}"/>
              </a:ext>
            </a:extLst>
          </p:cNvPr>
          <p:cNvPicPr>
            <a:picLocks noChangeAspect="1"/>
          </p:cNvPicPr>
          <p:nvPr/>
        </p:nvPicPr>
        <p:blipFill>
          <a:blip r:embed="rId2"/>
          <a:stretch>
            <a:fillRect/>
          </a:stretch>
        </p:blipFill>
        <p:spPr>
          <a:xfrm>
            <a:off x="2535976" y="2444155"/>
            <a:ext cx="7120047" cy="3685306"/>
          </a:xfrm>
          <a:prstGeom prst="rect">
            <a:avLst/>
          </a:prstGeom>
        </p:spPr>
      </p:pic>
    </p:spTree>
    <p:extLst>
      <p:ext uri="{BB962C8B-B14F-4D97-AF65-F5344CB8AC3E}">
        <p14:creationId xmlns:p14="http://schemas.microsoft.com/office/powerpoint/2010/main" val="41880935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9618A1F-E020-491E-BD8D-12A0B07FDB5E}"/>
              </a:ext>
            </a:extLst>
          </p:cNvPr>
          <p:cNvSpPr>
            <a:spLocks noGrp="1"/>
          </p:cNvSpPr>
          <p:nvPr>
            <p:ph type="title"/>
          </p:nvPr>
        </p:nvSpPr>
        <p:spPr/>
        <p:txBody>
          <a:bodyPr>
            <a:normAutofit/>
          </a:bodyPr>
          <a:lstStyle/>
          <a:p>
            <a:r>
              <a:rPr lang="en-US" sz="2000" dirty="0"/>
              <a:t>Here is the code to achieve this effect: </a:t>
            </a:r>
          </a:p>
        </p:txBody>
      </p:sp>
      <p:sp>
        <p:nvSpPr>
          <p:cNvPr id="3" name="Content Placeholder 2">
            <a:extLst>
              <a:ext uri="{FF2B5EF4-FFF2-40B4-BE49-F238E27FC236}">
                <a16:creationId xmlns:a16="http://schemas.microsoft.com/office/drawing/2014/main" xmlns="" id="{59E4F25E-4437-46F5-A234-968BE92ED8EB}"/>
              </a:ext>
            </a:extLst>
          </p:cNvPr>
          <p:cNvSpPr>
            <a:spLocks noGrp="1"/>
          </p:cNvSpPr>
          <p:nvPr>
            <p:ph sz="half" idx="1"/>
          </p:nvPr>
        </p:nvSpPr>
        <p:spPr/>
        <p:txBody>
          <a:bodyPr/>
          <a:lstStyle/>
          <a:p>
            <a:r>
              <a:rPr lang="en-US" dirty="0"/>
              <a:t>import cv2 </a:t>
            </a:r>
          </a:p>
          <a:p>
            <a:r>
              <a:rPr lang="en-US" dirty="0"/>
              <a:t>import </a:t>
            </a:r>
            <a:r>
              <a:rPr lang="en-US" dirty="0" err="1"/>
              <a:t>numpy</a:t>
            </a:r>
            <a:r>
              <a:rPr lang="en-US" dirty="0"/>
              <a:t> as np </a:t>
            </a:r>
          </a:p>
          <a:p>
            <a:r>
              <a:rPr lang="en-US" dirty="0" err="1"/>
              <a:t>img</a:t>
            </a:r>
            <a:r>
              <a:rPr lang="en-US" dirty="0"/>
              <a:t> = cv2.imread('input.jpg') </a:t>
            </a:r>
          </a:p>
          <a:p>
            <a:r>
              <a:rPr lang="en-US" dirty="0"/>
              <a:t>rows, cols = </a:t>
            </a:r>
            <a:r>
              <a:rPr lang="en-US" dirty="0" err="1"/>
              <a:t>img.shape</a:t>
            </a:r>
            <a:r>
              <a:rPr lang="en-US" dirty="0"/>
              <a:t>[:2] </a:t>
            </a:r>
          </a:p>
          <a:p>
            <a:r>
              <a:rPr lang="en-US" dirty="0"/>
              <a:t># generating vignette mask using Gaussian kernels </a:t>
            </a:r>
          </a:p>
          <a:p>
            <a:r>
              <a:rPr lang="en-US" dirty="0" err="1"/>
              <a:t>kernel_x</a:t>
            </a:r>
            <a:r>
              <a:rPr lang="en-US" dirty="0"/>
              <a:t> = cv2.getGaussianKernel(cols,200) </a:t>
            </a:r>
          </a:p>
          <a:p>
            <a:r>
              <a:rPr lang="en-US" dirty="0" err="1"/>
              <a:t>kernel_y</a:t>
            </a:r>
            <a:r>
              <a:rPr lang="en-US" dirty="0"/>
              <a:t> = cv2.getGaussianKernel(rows,200) </a:t>
            </a:r>
          </a:p>
          <a:p>
            <a:r>
              <a:rPr lang="da-DK" dirty="0"/>
              <a:t>kernel = kernel_y * kernel_x.T</a:t>
            </a:r>
            <a:endParaRPr lang="en-US" dirty="0"/>
          </a:p>
        </p:txBody>
      </p:sp>
      <p:sp>
        <p:nvSpPr>
          <p:cNvPr id="4" name="Content Placeholder 3">
            <a:extLst>
              <a:ext uri="{FF2B5EF4-FFF2-40B4-BE49-F238E27FC236}">
                <a16:creationId xmlns:a16="http://schemas.microsoft.com/office/drawing/2014/main" xmlns="" id="{C06F385B-3F35-4237-9BED-A925A4B07EC7}"/>
              </a:ext>
            </a:extLst>
          </p:cNvPr>
          <p:cNvSpPr>
            <a:spLocks noGrp="1"/>
          </p:cNvSpPr>
          <p:nvPr>
            <p:ph sz="half" idx="2"/>
          </p:nvPr>
        </p:nvSpPr>
        <p:spPr/>
        <p:txBody>
          <a:bodyPr/>
          <a:lstStyle/>
          <a:p>
            <a:r>
              <a:rPr lang="en-US" dirty="0"/>
              <a:t>mask = 255 * kernel / </a:t>
            </a:r>
            <a:r>
              <a:rPr lang="en-US" dirty="0" err="1"/>
              <a:t>np.linalg.norm</a:t>
            </a:r>
            <a:r>
              <a:rPr lang="en-US" dirty="0"/>
              <a:t>(kernel) </a:t>
            </a:r>
          </a:p>
          <a:p>
            <a:r>
              <a:rPr lang="en-US" dirty="0"/>
              <a:t>output = </a:t>
            </a:r>
            <a:r>
              <a:rPr lang="en-US" dirty="0" err="1"/>
              <a:t>np.copy</a:t>
            </a:r>
            <a:r>
              <a:rPr lang="en-US" dirty="0"/>
              <a:t>(</a:t>
            </a:r>
            <a:r>
              <a:rPr lang="en-US" dirty="0" err="1"/>
              <a:t>img</a:t>
            </a:r>
            <a:r>
              <a:rPr lang="en-US" dirty="0"/>
              <a:t>) </a:t>
            </a:r>
          </a:p>
          <a:p>
            <a:r>
              <a:rPr lang="en-US" dirty="0"/>
              <a:t># applying the mask to each channel in the input image </a:t>
            </a:r>
          </a:p>
          <a:p>
            <a:r>
              <a:rPr lang="en-US" dirty="0"/>
              <a:t>for </a:t>
            </a:r>
            <a:r>
              <a:rPr lang="en-US" dirty="0" err="1"/>
              <a:t>i</a:t>
            </a:r>
            <a:r>
              <a:rPr lang="en-US" dirty="0"/>
              <a:t> in range(3): </a:t>
            </a:r>
          </a:p>
          <a:p>
            <a:r>
              <a:rPr lang="en-US" dirty="0"/>
              <a:t>output[:,:,</a:t>
            </a:r>
            <a:r>
              <a:rPr lang="en-US" dirty="0" err="1"/>
              <a:t>i</a:t>
            </a:r>
            <a:r>
              <a:rPr lang="en-US" dirty="0"/>
              <a:t>] = output[:,:,</a:t>
            </a:r>
            <a:r>
              <a:rPr lang="en-US" dirty="0" err="1"/>
              <a:t>i</a:t>
            </a:r>
            <a:r>
              <a:rPr lang="en-US" dirty="0"/>
              <a:t>] * mask </a:t>
            </a:r>
          </a:p>
          <a:p>
            <a:r>
              <a:rPr lang="en-US" dirty="0"/>
              <a:t>cv2.imshow('Original', </a:t>
            </a:r>
            <a:r>
              <a:rPr lang="en-US" dirty="0" err="1"/>
              <a:t>img</a:t>
            </a:r>
            <a:r>
              <a:rPr lang="en-US" dirty="0"/>
              <a:t>) </a:t>
            </a:r>
          </a:p>
          <a:p>
            <a:r>
              <a:rPr lang="en-US" dirty="0"/>
              <a:t>cv2.imshow('Vignette', output) </a:t>
            </a:r>
          </a:p>
          <a:p>
            <a:r>
              <a:rPr lang="en-US" dirty="0"/>
              <a:t>cv2.waitKey(0) </a:t>
            </a:r>
          </a:p>
        </p:txBody>
      </p:sp>
    </p:spTree>
    <p:extLst>
      <p:ext uri="{BB962C8B-B14F-4D97-AF65-F5344CB8AC3E}">
        <p14:creationId xmlns:p14="http://schemas.microsoft.com/office/powerpoint/2010/main" val="40493947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717564B-3684-444B-87BF-384CA6583473}"/>
              </a:ext>
            </a:extLst>
          </p:cNvPr>
          <p:cNvSpPr>
            <a:spLocks noGrp="1"/>
          </p:cNvSpPr>
          <p:nvPr>
            <p:ph type="title"/>
          </p:nvPr>
        </p:nvSpPr>
        <p:spPr/>
        <p:txBody>
          <a:bodyPr/>
          <a:lstStyle/>
          <a:p>
            <a:r>
              <a:rPr lang="en-US" b="1" dirty="0"/>
              <a:t>What's happening underneath? </a:t>
            </a:r>
            <a:endParaRPr lang="en-US" dirty="0"/>
          </a:p>
        </p:txBody>
      </p:sp>
      <p:sp>
        <p:nvSpPr>
          <p:cNvPr id="3" name="Content Placeholder 2">
            <a:extLst>
              <a:ext uri="{FF2B5EF4-FFF2-40B4-BE49-F238E27FC236}">
                <a16:creationId xmlns:a16="http://schemas.microsoft.com/office/drawing/2014/main" xmlns="" id="{2F60F658-DF82-48B4-B106-5D441EC228DD}"/>
              </a:ext>
            </a:extLst>
          </p:cNvPr>
          <p:cNvSpPr>
            <a:spLocks noGrp="1"/>
          </p:cNvSpPr>
          <p:nvPr>
            <p:ph idx="1"/>
          </p:nvPr>
        </p:nvSpPr>
        <p:spPr/>
        <p:txBody>
          <a:bodyPr>
            <a:normAutofit fontScale="77500" lnSpcReduction="20000"/>
          </a:bodyPr>
          <a:lstStyle/>
          <a:p>
            <a:r>
              <a:rPr lang="en-US" dirty="0"/>
              <a:t>The Vignette filter basically focuses the brightness on a particular part of the image and the other parts look faded. </a:t>
            </a:r>
            <a:endParaRPr lang="en-US" dirty="0" smtClean="0"/>
          </a:p>
          <a:p>
            <a:pPr>
              <a:buFont typeface="Wingdings" panose="05000000000000000000" pitchFamily="2" charset="2"/>
              <a:buChar char="ü"/>
            </a:pPr>
            <a:r>
              <a:rPr lang="en-US" dirty="0" smtClean="0"/>
              <a:t>need </a:t>
            </a:r>
            <a:r>
              <a:rPr lang="en-US" dirty="0"/>
              <a:t>to filter out each channel in the image using a Gaussian kernel. </a:t>
            </a:r>
            <a:endParaRPr lang="en-US" dirty="0" smtClean="0"/>
          </a:p>
          <a:p>
            <a:pPr>
              <a:buFont typeface="Wingdings" panose="05000000000000000000" pitchFamily="2" charset="2"/>
              <a:buChar char="ü"/>
            </a:pPr>
            <a:r>
              <a:rPr lang="en-US" dirty="0" err="1" smtClean="0"/>
              <a:t>OpenCV</a:t>
            </a:r>
            <a:r>
              <a:rPr lang="en-US" dirty="0" smtClean="0"/>
              <a:t> </a:t>
            </a:r>
            <a:r>
              <a:rPr lang="en-US" dirty="0"/>
              <a:t>provides a function to do this, which is called </a:t>
            </a:r>
            <a:r>
              <a:rPr lang="en-US" dirty="0" err="1"/>
              <a:t>getGaussianKernel</a:t>
            </a:r>
            <a:r>
              <a:rPr lang="en-US" dirty="0"/>
              <a:t>. </a:t>
            </a:r>
            <a:endParaRPr lang="en-US" dirty="0" smtClean="0"/>
          </a:p>
          <a:p>
            <a:pPr>
              <a:buFont typeface="Wingdings" panose="05000000000000000000" pitchFamily="2" charset="2"/>
              <a:buChar char="ü"/>
            </a:pPr>
            <a:r>
              <a:rPr lang="en-US" dirty="0" smtClean="0"/>
              <a:t>Need </a:t>
            </a:r>
            <a:r>
              <a:rPr lang="en-US" dirty="0"/>
              <a:t>to build a 2D kernel whose size matches the size of the image. </a:t>
            </a:r>
            <a:endParaRPr lang="en-US" dirty="0" smtClean="0"/>
          </a:p>
          <a:p>
            <a:pPr>
              <a:buFont typeface="Wingdings" panose="05000000000000000000" pitchFamily="2" charset="2"/>
              <a:buChar char="ü"/>
            </a:pPr>
            <a:r>
              <a:rPr lang="en-US" dirty="0" smtClean="0"/>
              <a:t>The </a:t>
            </a:r>
            <a:r>
              <a:rPr lang="en-US" dirty="0"/>
              <a:t>second parameter of the function, </a:t>
            </a:r>
            <a:r>
              <a:rPr lang="en-US" dirty="0" err="1"/>
              <a:t>getGaussianKernel</a:t>
            </a:r>
            <a:r>
              <a:rPr lang="en-US" dirty="0"/>
              <a:t>, is interesting. </a:t>
            </a:r>
            <a:endParaRPr lang="en-US" dirty="0" smtClean="0"/>
          </a:p>
          <a:p>
            <a:pPr>
              <a:buFont typeface="Wingdings" panose="05000000000000000000" pitchFamily="2" charset="2"/>
              <a:buChar char="ü"/>
            </a:pPr>
            <a:r>
              <a:rPr lang="en-US" dirty="0" smtClean="0"/>
              <a:t>It </a:t>
            </a:r>
            <a:r>
              <a:rPr lang="en-US" dirty="0"/>
              <a:t>is the standard deviation of the Gaussian and it controls the radius of the bright central region. You can play around with this parameter and see how it affects the output. </a:t>
            </a:r>
          </a:p>
          <a:p>
            <a:r>
              <a:rPr lang="en-US" dirty="0"/>
              <a:t>Once we build the 2D kernel, we need to build a mask by normalizing this kernel and scaling it up, as shown in the following line: </a:t>
            </a:r>
          </a:p>
          <a:p>
            <a:r>
              <a:rPr lang="en-US" dirty="0"/>
              <a:t>mask = 255 * kernel / </a:t>
            </a:r>
            <a:r>
              <a:rPr lang="en-US" dirty="0" err="1"/>
              <a:t>np.linalg.norm</a:t>
            </a:r>
            <a:r>
              <a:rPr lang="en-US" dirty="0"/>
              <a:t>(kernel) </a:t>
            </a:r>
          </a:p>
          <a:p>
            <a:r>
              <a:rPr lang="en-US" dirty="0"/>
              <a:t>This is an important step because if you don't scale it up, the image will look black. This happens because all the pixel values will be close to 0 after you superimpose the mask on the input image. After this, we iterate through all the color channels and apply the mask to each channel.</a:t>
            </a:r>
          </a:p>
        </p:txBody>
      </p:sp>
    </p:spTree>
    <p:extLst>
      <p:ext uri="{BB962C8B-B14F-4D97-AF65-F5344CB8AC3E}">
        <p14:creationId xmlns:p14="http://schemas.microsoft.com/office/powerpoint/2010/main" val="7180212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9CA0EB0-7823-4FA9-8EC9-A32238138B12}"/>
              </a:ext>
            </a:extLst>
          </p:cNvPr>
          <p:cNvSpPr>
            <a:spLocks noGrp="1"/>
          </p:cNvSpPr>
          <p:nvPr>
            <p:ph type="title"/>
          </p:nvPr>
        </p:nvSpPr>
        <p:spPr/>
        <p:txBody>
          <a:bodyPr/>
          <a:lstStyle/>
          <a:p>
            <a:r>
              <a:rPr lang="en-US" b="1" dirty="0"/>
              <a:t>How do we move the focus around? </a:t>
            </a:r>
            <a:endParaRPr lang="en-US" dirty="0"/>
          </a:p>
        </p:txBody>
      </p:sp>
      <p:sp>
        <p:nvSpPr>
          <p:cNvPr id="3" name="Content Placeholder 2">
            <a:extLst>
              <a:ext uri="{FF2B5EF4-FFF2-40B4-BE49-F238E27FC236}">
                <a16:creationId xmlns:a16="http://schemas.microsoft.com/office/drawing/2014/main" xmlns="" id="{6F2B386C-2FF7-4E86-ACB6-E629A92A2FFA}"/>
              </a:ext>
            </a:extLst>
          </p:cNvPr>
          <p:cNvSpPr>
            <a:spLocks noGrp="1"/>
          </p:cNvSpPr>
          <p:nvPr>
            <p:ph idx="1"/>
          </p:nvPr>
        </p:nvSpPr>
        <p:spPr/>
        <p:txBody>
          <a:bodyPr/>
          <a:lstStyle/>
          <a:p>
            <a:r>
              <a:rPr lang="en-US" dirty="0"/>
              <a:t>We now know how to create a vignette filter that focuses on the center of the image. Let's say we want to achieve the same vignette effect, but we want to focus on a different region in the image, as shown in the following figure: </a:t>
            </a:r>
          </a:p>
        </p:txBody>
      </p:sp>
      <p:pic>
        <p:nvPicPr>
          <p:cNvPr id="4" name="Picture 3">
            <a:extLst>
              <a:ext uri="{FF2B5EF4-FFF2-40B4-BE49-F238E27FC236}">
                <a16:creationId xmlns:a16="http://schemas.microsoft.com/office/drawing/2014/main" xmlns="" id="{2C4CF3BE-85DD-47FF-BA38-B4C35EF6A6B0}"/>
              </a:ext>
            </a:extLst>
          </p:cNvPr>
          <p:cNvPicPr>
            <a:picLocks noChangeAspect="1"/>
          </p:cNvPicPr>
          <p:nvPr/>
        </p:nvPicPr>
        <p:blipFill>
          <a:blip r:embed="rId2"/>
          <a:stretch>
            <a:fillRect/>
          </a:stretch>
        </p:blipFill>
        <p:spPr>
          <a:xfrm>
            <a:off x="5498756" y="2831029"/>
            <a:ext cx="3155309" cy="3281749"/>
          </a:xfrm>
          <a:prstGeom prst="rect">
            <a:avLst/>
          </a:prstGeom>
        </p:spPr>
      </p:pic>
    </p:spTree>
    <p:extLst>
      <p:ext uri="{BB962C8B-B14F-4D97-AF65-F5344CB8AC3E}">
        <p14:creationId xmlns:p14="http://schemas.microsoft.com/office/powerpoint/2010/main" val="38365018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A6AA515-3772-4836-A58D-355759B00A40}"/>
              </a:ext>
            </a:extLst>
          </p:cNvPr>
          <p:cNvSpPr>
            <a:spLocks noGrp="1"/>
          </p:cNvSpPr>
          <p:nvPr>
            <p:ph type="title"/>
          </p:nvPr>
        </p:nvSpPr>
        <p:spPr/>
        <p:txBody>
          <a:bodyPr>
            <a:normAutofit/>
          </a:bodyPr>
          <a:lstStyle/>
          <a:p>
            <a:r>
              <a:rPr lang="en-US" sz="2000" dirty="0"/>
              <a:t>All we need to do is build a bigger Gaussian kernel and make sure that the peak coincides with the region of interest. Following is the code to achieve this: </a:t>
            </a:r>
          </a:p>
        </p:txBody>
      </p:sp>
      <p:sp>
        <p:nvSpPr>
          <p:cNvPr id="3" name="Content Placeholder 2">
            <a:extLst>
              <a:ext uri="{FF2B5EF4-FFF2-40B4-BE49-F238E27FC236}">
                <a16:creationId xmlns:a16="http://schemas.microsoft.com/office/drawing/2014/main" xmlns="" id="{E383C572-CC45-4582-8F75-6BCA992FFBC0}"/>
              </a:ext>
            </a:extLst>
          </p:cNvPr>
          <p:cNvSpPr>
            <a:spLocks noGrp="1"/>
          </p:cNvSpPr>
          <p:nvPr>
            <p:ph sz="half" idx="1"/>
          </p:nvPr>
        </p:nvSpPr>
        <p:spPr/>
        <p:style>
          <a:lnRef idx="2">
            <a:schemeClr val="accent1"/>
          </a:lnRef>
          <a:fillRef idx="1">
            <a:schemeClr val="lt1"/>
          </a:fillRef>
          <a:effectRef idx="0">
            <a:schemeClr val="accent1"/>
          </a:effectRef>
          <a:fontRef idx="minor">
            <a:schemeClr val="dk1"/>
          </a:fontRef>
        </p:style>
        <p:txBody>
          <a:bodyPr>
            <a:normAutofit fontScale="85000" lnSpcReduction="20000"/>
          </a:bodyPr>
          <a:lstStyle/>
          <a:p>
            <a:r>
              <a:rPr lang="en-US" dirty="0"/>
              <a:t>import cv2 </a:t>
            </a:r>
          </a:p>
          <a:p>
            <a:r>
              <a:rPr lang="en-US" dirty="0"/>
              <a:t>import </a:t>
            </a:r>
            <a:r>
              <a:rPr lang="en-US" dirty="0" err="1"/>
              <a:t>numpy</a:t>
            </a:r>
            <a:r>
              <a:rPr lang="en-US" dirty="0"/>
              <a:t> as np </a:t>
            </a:r>
          </a:p>
          <a:p>
            <a:r>
              <a:rPr lang="en-US" dirty="0" err="1"/>
              <a:t>img</a:t>
            </a:r>
            <a:r>
              <a:rPr lang="en-US" dirty="0"/>
              <a:t> = cv2.imread('input.jpg') </a:t>
            </a:r>
          </a:p>
          <a:p>
            <a:r>
              <a:rPr lang="en-US" dirty="0"/>
              <a:t>rows, cols = </a:t>
            </a:r>
            <a:r>
              <a:rPr lang="en-US" dirty="0" err="1"/>
              <a:t>img.shape</a:t>
            </a:r>
            <a:r>
              <a:rPr lang="en-US" dirty="0"/>
              <a:t>[:2] </a:t>
            </a:r>
          </a:p>
          <a:p>
            <a:r>
              <a:rPr lang="en-US" dirty="0"/>
              <a:t># generating vignette mask using Gaussian kernels </a:t>
            </a:r>
          </a:p>
          <a:p>
            <a:r>
              <a:rPr lang="en-US" dirty="0" err="1"/>
              <a:t>kernel_x</a:t>
            </a:r>
            <a:r>
              <a:rPr lang="en-US" dirty="0"/>
              <a:t> = cv2.getGaussianKernel(int(1.5*cols),200) </a:t>
            </a:r>
          </a:p>
          <a:p>
            <a:r>
              <a:rPr lang="en-US" dirty="0" err="1"/>
              <a:t>kernel_y</a:t>
            </a:r>
            <a:r>
              <a:rPr lang="en-US" dirty="0"/>
              <a:t> = cv2.getGaussianKernel(int(1.5*rows),200) </a:t>
            </a:r>
          </a:p>
          <a:p>
            <a:r>
              <a:rPr lang="da-DK" dirty="0"/>
              <a:t>kernel = kernel_y * kernel_x.T </a:t>
            </a:r>
          </a:p>
          <a:p>
            <a:r>
              <a:rPr lang="en-US" dirty="0"/>
              <a:t>mask = 255 * kernel / </a:t>
            </a:r>
            <a:r>
              <a:rPr lang="en-US" dirty="0" err="1"/>
              <a:t>np.linalg.norm</a:t>
            </a:r>
            <a:r>
              <a:rPr lang="en-US" dirty="0"/>
              <a:t>(kernel) </a:t>
            </a:r>
          </a:p>
          <a:p>
            <a:r>
              <a:rPr lang="en-US" dirty="0"/>
              <a:t>mask = mask[int(0.5*rows):, int(0.5*cols):] </a:t>
            </a:r>
          </a:p>
          <a:p>
            <a:r>
              <a:rPr lang="en-US" dirty="0"/>
              <a:t>output = </a:t>
            </a:r>
            <a:r>
              <a:rPr lang="en-US" dirty="0" err="1"/>
              <a:t>np.copy</a:t>
            </a:r>
            <a:r>
              <a:rPr lang="en-US" dirty="0"/>
              <a:t>(</a:t>
            </a:r>
            <a:r>
              <a:rPr lang="en-US" dirty="0" err="1"/>
              <a:t>img</a:t>
            </a:r>
            <a:r>
              <a:rPr lang="en-US" dirty="0"/>
              <a:t>)</a:t>
            </a:r>
          </a:p>
        </p:txBody>
      </p:sp>
      <p:sp>
        <p:nvSpPr>
          <p:cNvPr id="4" name="Content Placeholder 3">
            <a:extLst>
              <a:ext uri="{FF2B5EF4-FFF2-40B4-BE49-F238E27FC236}">
                <a16:creationId xmlns:a16="http://schemas.microsoft.com/office/drawing/2014/main" xmlns="" id="{A9B6353B-197E-4384-9397-0C2B6E977141}"/>
              </a:ext>
            </a:extLst>
          </p:cNvPr>
          <p:cNvSpPr>
            <a:spLocks noGrp="1"/>
          </p:cNvSpPr>
          <p:nvPr>
            <p:ph sz="half" idx="2"/>
          </p:nvPr>
        </p:nvSpPr>
        <p:spPr/>
        <p:style>
          <a:lnRef idx="2">
            <a:schemeClr val="accent1"/>
          </a:lnRef>
          <a:fillRef idx="1">
            <a:schemeClr val="lt1"/>
          </a:fillRef>
          <a:effectRef idx="0">
            <a:schemeClr val="accent1"/>
          </a:effectRef>
          <a:fontRef idx="minor">
            <a:schemeClr val="dk1"/>
          </a:fontRef>
        </p:style>
        <p:txBody>
          <a:bodyPr>
            <a:normAutofit fontScale="85000" lnSpcReduction="20000"/>
          </a:bodyPr>
          <a:lstStyle/>
          <a:p>
            <a:r>
              <a:rPr lang="en-US" dirty="0"/>
              <a:t># applying the mask to each channel in the input image </a:t>
            </a:r>
          </a:p>
          <a:p>
            <a:r>
              <a:rPr lang="en-US" dirty="0"/>
              <a:t>for </a:t>
            </a:r>
            <a:r>
              <a:rPr lang="en-US" dirty="0" err="1"/>
              <a:t>i</a:t>
            </a:r>
            <a:r>
              <a:rPr lang="en-US" dirty="0"/>
              <a:t> in range(3): </a:t>
            </a:r>
          </a:p>
          <a:p>
            <a:r>
              <a:rPr lang="en-US" dirty="0"/>
              <a:t>output[:,:,</a:t>
            </a:r>
            <a:r>
              <a:rPr lang="en-US" dirty="0" err="1"/>
              <a:t>i</a:t>
            </a:r>
            <a:r>
              <a:rPr lang="en-US" dirty="0"/>
              <a:t>] = output[:,:,</a:t>
            </a:r>
            <a:r>
              <a:rPr lang="en-US" dirty="0" err="1"/>
              <a:t>i</a:t>
            </a:r>
            <a:r>
              <a:rPr lang="en-US" dirty="0"/>
              <a:t>] * mask </a:t>
            </a:r>
          </a:p>
          <a:p>
            <a:r>
              <a:rPr lang="en-US" dirty="0"/>
              <a:t>cv2.imshow('Input', </a:t>
            </a:r>
            <a:r>
              <a:rPr lang="en-US" dirty="0" err="1"/>
              <a:t>img</a:t>
            </a:r>
            <a:r>
              <a:rPr lang="en-US" dirty="0"/>
              <a:t>) </a:t>
            </a:r>
          </a:p>
          <a:p>
            <a:r>
              <a:rPr lang="en-US" dirty="0"/>
              <a:t>cv2.imshow('Vignette with shifted focus', output) </a:t>
            </a:r>
          </a:p>
          <a:p>
            <a:r>
              <a:rPr lang="en-US" dirty="0"/>
              <a:t>cv2.waitKey(0) </a:t>
            </a:r>
          </a:p>
        </p:txBody>
      </p:sp>
    </p:spTree>
    <p:extLst>
      <p:ext uri="{BB962C8B-B14F-4D97-AF65-F5344CB8AC3E}">
        <p14:creationId xmlns:p14="http://schemas.microsoft.com/office/powerpoint/2010/main" val="35782826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D0D02BC-5BAC-4CEB-B025-1A651088384F}"/>
              </a:ext>
            </a:extLst>
          </p:cNvPr>
          <p:cNvSpPr>
            <a:spLocks noGrp="1"/>
          </p:cNvSpPr>
          <p:nvPr>
            <p:ph type="title"/>
          </p:nvPr>
        </p:nvSpPr>
        <p:spPr/>
        <p:txBody>
          <a:bodyPr/>
          <a:lstStyle/>
          <a:p>
            <a:r>
              <a:rPr lang="en-US" b="1" dirty="0"/>
              <a:t>Enhancing the contrast in an image </a:t>
            </a:r>
            <a:endParaRPr lang="en-US" dirty="0"/>
          </a:p>
        </p:txBody>
      </p:sp>
      <p:sp>
        <p:nvSpPr>
          <p:cNvPr id="3" name="Content Placeholder 2">
            <a:extLst>
              <a:ext uri="{FF2B5EF4-FFF2-40B4-BE49-F238E27FC236}">
                <a16:creationId xmlns:a16="http://schemas.microsoft.com/office/drawing/2014/main" xmlns="" id="{50C26DEC-458A-47E7-BEA4-01DE6AD42196}"/>
              </a:ext>
            </a:extLst>
          </p:cNvPr>
          <p:cNvSpPr>
            <a:spLocks noGrp="1"/>
          </p:cNvSpPr>
          <p:nvPr>
            <p:ph sz="half" idx="1"/>
          </p:nvPr>
        </p:nvSpPr>
        <p:spPr/>
        <p:txBody>
          <a:bodyPr>
            <a:normAutofit lnSpcReduction="10000"/>
          </a:bodyPr>
          <a:lstStyle/>
          <a:p>
            <a:r>
              <a:rPr lang="en-US" dirty="0"/>
              <a:t>Whenever we capture images in low-light conditions, the images turn out to be dark. This typically happens when you capture images in the evening or in a dimly lit room. You must have seen this happen many times! The reason this happens is because the pixel values tend to concentrate near 0 when we capture the images under such conditions. When this happens, a lot of details in the image are not clearly visible to the human eye. The human eye likes contrast, and so we need to adjust the contrast to make the image look nice and pleasant. A lot of cameras and photo applications implicitly do this already. We use a process called </a:t>
            </a:r>
            <a:r>
              <a:rPr lang="en-US" b="1" dirty="0"/>
              <a:t>Histogram Equalization </a:t>
            </a:r>
            <a:r>
              <a:rPr lang="en-US" dirty="0"/>
              <a:t>to achieve this. </a:t>
            </a:r>
          </a:p>
        </p:txBody>
      </p:sp>
      <p:sp>
        <p:nvSpPr>
          <p:cNvPr id="4" name="Content Placeholder 3">
            <a:extLst>
              <a:ext uri="{FF2B5EF4-FFF2-40B4-BE49-F238E27FC236}">
                <a16:creationId xmlns:a16="http://schemas.microsoft.com/office/drawing/2014/main" xmlns="" id="{05B1C602-A8D8-463B-A591-3C9727ECBA07}"/>
              </a:ext>
            </a:extLst>
          </p:cNvPr>
          <p:cNvSpPr>
            <a:spLocks noGrp="1"/>
          </p:cNvSpPr>
          <p:nvPr>
            <p:ph sz="half" idx="2"/>
          </p:nvPr>
        </p:nvSpPr>
        <p:spPr/>
        <p:txBody>
          <a:bodyPr>
            <a:normAutofit lnSpcReduction="10000"/>
          </a:bodyPr>
          <a:lstStyle/>
          <a:p>
            <a:r>
              <a:rPr lang="en-US" dirty="0"/>
              <a:t>To give an example, this is what it looks like before and after contrast enhancement:</a:t>
            </a:r>
          </a:p>
        </p:txBody>
      </p:sp>
      <p:pic>
        <p:nvPicPr>
          <p:cNvPr id="5" name="Picture 4">
            <a:extLst>
              <a:ext uri="{FF2B5EF4-FFF2-40B4-BE49-F238E27FC236}">
                <a16:creationId xmlns:a16="http://schemas.microsoft.com/office/drawing/2014/main" xmlns="" id="{CFC69B24-A929-4A34-89D9-E0444C895AFC}"/>
              </a:ext>
            </a:extLst>
          </p:cNvPr>
          <p:cNvPicPr>
            <a:picLocks noChangeAspect="1"/>
          </p:cNvPicPr>
          <p:nvPr/>
        </p:nvPicPr>
        <p:blipFill>
          <a:blip r:embed="rId2"/>
          <a:stretch>
            <a:fillRect/>
          </a:stretch>
        </p:blipFill>
        <p:spPr>
          <a:xfrm>
            <a:off x="6156963" y="2531687"/>
            <a:ext cx="5489605" cy="2131754"/>
          </a:xfrm>
          <a:prstGeom prst="rect">
            <a:avLst/>
          </a:prstGeom>
        </p:spPr>
      </p:pic>
      <p:sp>
        <p:nvSpPr>
          <p:cNvPr id="6" name="TextBox 5">
            <a:extLst>
              <a:ext uri="{FF2B5EF4-FFF2-40B4-BE49-F238E27FC236}">
                <a16:creationId xmlns:a16="http://schemas.microsoft.com/office/drawing/2014/main" xmlns="" id="{81991EC2-FC4B-4D0E-9C1B-A559B566FA73}"/>
              </a:ext>
            </a:extLst>
          </p:cNvPr>
          <p:cNvSpPr txBox="1"/>
          <p:nvPr/>
        </p:nvSpPr>
        <p:spPr>
          <a:xfrm>
            <a:off x="6217920" y="4857603"/>
            <a:ext cx="5428648" cy="1200329"/>
          </a:xfrm>
          <a:prstGeom prst="rect">
            <a:avLst/>
          </a:prstGeom>
          <a:noFill/>
        </p:spPr>
        <p:txBody>
          <a:bodyPr wrap="square" rtlCol="0">
            <a:spAutoFit/>
          </a:bodyPr>
          <a:lstStyle/>
          <a:p>
            <a:r>
              <a:rPr lang="en-US"/>
              <a:t>As we can see here, the input image on the left is really dark. To rectify this, we need to adjust the pixel values so that they are spread across the entire spectrum of values, that is, between 0 and 255. </a:t>
            </a:r>
            <a:endParaRPr lang="en-US" dirty="0"/>
          </a:p>
        </p:txBody>
      </p:sp>
    </p:spTree>
    <p:extLst>
      <p:ext uri="{BB962C8B-B14F-4D97-AF65-F5344CB8AC3E}">
        <p14:creationId xmlns:p14="http://schemas.microsoft.com/office/powerpoint/2010/main" val="6473874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xmlns="" id="{50BEFF78-1405-4895-B0AD-F708B2C76B2F}"/>
              </a:ext>
            </a:extLst>
          </p:cNvPr>
          <p:cNvPicPr>
            <a:picLocks noChangeAspect="1"/>
          </p:cNvPicPr>
          <p:nvPr/>
        </p:nvPicPr>
        <p:blipFill>
          <a:blip r:embed="rId2"/>
          <a:stretch>
            <a:fillRect/>
          </a:stretch>
        </p:blipFill>
        <p:spPr>
          <a:xfrm>
            <a:off x="442074" y="781727"/>
            <a:ext cx="4752975" cy="2876550"/>
          </a:xfrm>
          <a:prstGeom prst="rect">
            <a:avLst/>
          </a:prstGeom>
        </p:spPr>
      </p:pic>
      <p:sp>
        <p:nvSpPr>
          <p:cNvPr id="7" name="TextBox 6">
            <a:extLst>
              <a:ext uri="{FF2B5EF4-FFF2-40B4-BE49-F238E27FC236}">
                <a16:creationId xmlns:a16="http://schemas.microsoft.com/office/drawing/2014/main" xmlns="" id="{84CD9299-294D-48DD-91C3-837AF90BDF3B}"/>
              </a:ext>
            </a:extLst>
          </p:cNvPr>
          <p:cNvSpPr txBox="1"/>
          <p:nvPr/>
        </p:nvSpPr>
        <p:spPr>
          <a:xfrm>
            <a:off x="3807689" y="3288945"/>
            <a:ext cx="1061509" cy="369332"/>
          </a:xfrm>
          <a:prstGeom prst="rect">
            <a:avLst/>
          </a:prstGeom>
          <a:noFill/>
        </p:spPr>
        <p:txBody>
          <a:bodyPr wrap="none" rtlCol="0">
            <a:spAutoFit/>
          </a:bodyPr>
          <a:lstStyle/>
          <a:p>
            <a:r>
              <a:rPr lang="en-US" dirty="0">
                <a:solidFill>
                  <a:schemeClr val="bg1"/>
                </a:solidFill>
              </a:rPr>
              <a:t>Laplacian</a:t>
            </a:r>
          </a:p>
        </p:txBody>
      </p:sp>
      <p:pic>
        <p:nvPicPr>
          <p:cNvPr id="8" name="Picture 7">
            <a:extLst>
              <a:ext uri="{FF2B5EF4-FFF2-40B4-BE49-F238E27FC236}">
                <a16:creationId xmlns:a16="http://schemas.microsoft.com/office/drawing/2014/main" xmlns="" id="{6D54480E-81C1-43F7-AF3A-327BEB93A7B9}"/>
              </a:ext>
            </a:extLst>
          </p:cNvPr>
          <p:cNvPicPr>
            <a:picLocks noChangeAspect="1"/>
          </p:cNvPicPr>
          <p:nvPr/>
        </p:nvPicPr>
        <p:blipFill>
          <a:blip r:embed="rId3"/>
          <a:stretch>
            <a:fillRect/>
          </a:stretch>
        </p:blipFill>
        <p:spPr>
          <a:xfrm>
            <a:off x="5325681" y="781727"/>
            <a:ext cx="5219700" cy="2190750"/>
          </a:xfrm>
          <a:prstGeom prst="rect">
            <a:avLst/>
          </a:prstGeom>
        </p:spPr>
      </p:pic>
      <p:sp>
        <p:nvSpPr>
          <p:cNvPr id="9" name="TextBox 8">
            <a:extLst>
              <a:ext uri="{FF2B5EF4-FFF2-40B4-BE49-F238E27FC236}">
                <a16:creationId xmlns:a16="http://schemas.microsoft.com/office/drawing/2014/main" xmlns="" id="{6021107A-BA09-4417-B370-17DD8B729701}"/>
              </a:ext>
            </a:extLst>
          </p:cNvPr>
          <p:cNvSpPr txBox="1"/>
          <p:nvPr/>
        </p:nvSpPr>
        <p:spPr>
          <a:xfrm>
            <a:off x="7790609" y="2603145"/>
            <a:ext cx="702436" cy="369332"/>
          </a:xfrm>
          <a:prstGeom prst="rect">
            <a:avLst/>
          </a:prstGeom>
          <a:noFill/>
        </p:spPr>
        <p:txBody>
          <a:bodyPr wrap="none" rtlCol="0">
            <a:spAutoFit/>
          </a:bodyPr>
          <a:lstStyle/>
          <a:p>
            <a:r>
              <a:rPr lang="en-US" dirty="0">
                <a:solidFill>
                  <a:schemeClr val="bg1"/>
                </a:solidFill>
              </a:rPr>
              <a:t>Sobel</a:t>
            </a:r>
          </a:p>
        </p:txBody>
      </p:sp>
      <p:pic>
        <p:nvPicPr>
          <p:cNvPr id="10" name="Picture 9">
            <a:extLst>
              <a:ext uri="{FF2B5EF4-FFF2-40B4-BE49-F238E27FC236}">
                <a16:creationId xmlns:a16="http://schemas.microsoft.com/office/drawing/2014/main" xmlns="" id="{22F909EB-A773-4683-BAA4-7926CBD8D805}"/>
              </a:ext>
            </a:extLst>
          </p:cNvPr>
          <p:cNvPicPr>
            <a:picLocks noChangeAspect="1"/>
          </p:cNvPicPr>
          <p:nvPr/>
        </p:nvPicPr>
        <p:blipFill>
          <a:blip r:embed="rId4"/>
          <a:stretch>
            <a:fillRect/>
          </a:stretch>
        </p:blipFill>
        <p:spPr>
          <a:xfrm>
            <a:off x="5325681" y="3129602"/>
            <a:ext cx="5219700" cy="2076617"/>
          </a:xfrm>
          <a:prstGeom prst="rect">
            <a:avLst/>
          </a:prstGeom>
        </p:spPr>
      </p:pic>
      <p:sp>
        <p:nvSpPr>
          <p:cNvPr id="11" name="Rectangle 10">
            <a:extLst>
              <a:ext uri="{FF2B5EF4-FFF2-40B4-BE49-F238E27FC236}">
                <a16:creationId xmlns:a16="http://schemas.microsoft.com/office/drawing/2014/main" xmlns="" id="{C67F6524-A47D-424D-877B-371A46B51CDD}"/>
              </a:ext>
            </a:extLst>
          </p:cNvPr>
          <p:cNvSpPr/>
          <p:nvPr/>
        </p:nvSpPr>
        <p:spPr>
          <a:xfrm>
            <a:off x="7790609" y="5206219"/>
            <a:ext cx="888880" cy="369332"/>
          </a:xfrm>
          <a:prstGeom prst="rect">
            <a:avLst/>
          </a:prstGeom>
        </p:spPr>
        <p:txBody>
          <a:bodyPr wrap="square">
            <a:spAutoFit/>
          </a:bodyPr>
          <a:lstStyle/>
          <a:p>
            <a:r>
              <a:rPr lang="en-US" dirty="0" err="1"/>
              <a:t>Scharr</a:t>
            </a:r>
            <a:endParaRPr lang="en-US" dirty="0"/>
          </a:p>
        </p:txBody>
      </p:sp>
    </p:spTree>
    <p:extLst>
      <p:ext uri="{BB962C8B-B14F-4D97-AF65-F5344CB8AC3E}">
        <p14:creationId xmlns:p14="http://schemas.microsoft.com/office/powerpoint/2010/main" val="267656740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7469322-942F-4116-A592-99BC09605A79}"/>
              </a:ext>
            </a:extLst>
          </p:cNvPr>
          <p:cNvSpPr>
            <a:spLocks noGrp="1"/>
          </p:cNvSpPr>
          <p:nvPr>
            <p:ph type="title"/>
          </p:nvPr>
        </p:nvSpPr>
        <p:spPr/>
        <p:txBody>
          <a:bodyPr/>
          <a:lstStyle/>
          <a:p>
            <a:r>
              <a:rPr lang="en-US" dirty="0"/>
              <a:t>Following is the code for adjusting the pixel values: </a:t>
            </a:r>
          </a:p>
        </p:txBody>
      </p:sp>
      <p:sp>
        <p:nvSpPr>
          <p:cNvPr id="3" name="Content Placeholder 2">
            <a:extLst>
              <a:ext uri="{FF2B5EF4-FFF2-40B4-BE49-F238E27FC236}">
                <a16:creationId xmlns:a16="http://schemas.microsoft.com/office/drawing/2014/main" xmlns="" id="{BAEF14DB-929E-4C1B-B218-B7202830ED55}"/>
              </a:ext>
            </a:extLst>
          </p:cNvPr>
          <p:cNvSpPr>
            <a:spLocks noGrp="1"/>
          </p:cNvSpPr>
          <p:nvPr>
            <p:ph sz="half" idx="1"/>
          </p:nvPr>
        </p:nvSpPr>
        <p:spPr/>
        <p:style>
          <a:lnRef idx="2">
            <a:schemeClr val="accent1"/>
          </a:lnRef>
          <a:fillRef idx="1">
            <a:schemeClr val="lt1"/>
          </a:fillRef>
          <a:effectRef idx="0">
            <a:schemeClr val="accent1"/>
          </a:effectRef>
          <a:fontRef idx="minor">
            <a:schemeClr val="dk1"/>
          </a:fontRef>
        </p:style>
        <p:txBody>
          <a:bodyPr/>
          <a:lstStyle/>
          <a:p>
            <a:r>
              <a:rPr lang="en-US" dirty="0"/>
              <a:t>import cv2 </a:t>
            </a:r>
          </a:p>
          <a:p>
            <a:r>
              <a:rPr lang="en-US" dirty="0"/>
              <a:t>import </a:t>
            </a:r>
            <a:r>
              <a:rPr lang="en-US" dirty="0" err="1"/>
              <a:t>numpy</a:t>
            </a:r>
            <a:r>
              <a:rPr lang="en-US" dirty="0"/>
              <a:t> as np </a:t>
            </a:r>
          </a:p>
          <a:p>
            <a:r>
              <a:rPr lang="en-US" dirty="0" err="1"/>
              <a:t>img</a:t>
            </a:r>
            <a:r>
              <a:rPr lang="en-US" dirty="0"/>
              <a:t> = cv2.imread('input.jpg', 0) </a:t>
            </a:r>
          </a:p>
          <a:p>
            <a:r>
              <a:rPr lang="en-US" dirty="0"/>
              <a:t># equalize the histogram of the input image </a:t>
            </a:r>
          </a:p>
          <a:p>
            <a:r>
              <a:rPr lang="en-US" dirty="0" err="1"/>
              <a:t>histeq</a:t>
            </a:r>
            <a:r>
              <a:rPr lang="en-US" dirty="0"/>
              <a:t> = cv2.equalizeHist(</a:t>
            </a:r>
            <a:r>
              <a:rPr lang="en-US" dirty="0" err="1"/>
              <a:t>img</a:t>
            </a:r>
            <a:r>
              <a:rPr lang="en-US" dirty="0"/>
              <a:t>) </a:t>
            </a:r>
          </a:p>
          <a:p>
            <a:r>
              <a:rPr lang="en-US" dirty="0"/>
              <a:t>cv2.imshow('Input', </a:t>
            </a:r>
            <a:r>
              <a:rPr lang="en-US" dirty="0" err="1"/>
              <a:t>img</a:t>
            </a:r>
            <a:r>
              <a:rPr lang="en-US" dirty="0"/>
              <a:t>) </a:t>
            </a:r>
          </a:p>
          <a:p>
            <a:r>
              <a:rPr lang="en-US" dirty="0"/>
              <a:t>cv2.imshow('Histogram equalized', </a:t>
            </a:r>
            <a:r>
              <a:rPr lang="en-US" dirty="0" err="1"/>
              <a:t>histeq</a:t>
            </a:r>
            <a:r>
              <a:rPr lang="en-US" dirty="0"/>
              <a:t>) </a:t>
            </a:r>
          </a:p>
          <a:p>
            <a:r>
              <a:rPr lang="en-US" dirty="0"/>
              <a:t>cv2.waitKey(0) </a:t>
            </a:r>
          </a:p>
        </p:txBody>
      </p:sp>
      <p:sp>
        <p:nvSpPr>
          <p:cNvPr id="4" name="Content Placeholder 3">
            <a:extLst>
              <a:ext uri="{FF2B5EF4-FFF2-40B4-BE49-F238E27FC236}">
                <a16:creationId xmlns:a16="http://schemas.microsoft.com/office/drawing/2014/main" xmlns="" id="{A88448B6-A38D-48C9-ACB5-709585D0F110}"/>
              </a:ext>
            </a:extLst>
          </p:cNvPr>
          <p:cNvSpPr>
            <a:spLocks noGrp="1"/>
          </p:cNvSpPr>
          <p:nvPr>
            <p:ph sz="half" idx="2"/>
          </p:nvPr>
        </p:nvSpPr>
        <p:spPr/>
        <p:txBody>
          <a:bodyPr/>
          <a:lstStyle/>
          <a:p>
            <a:r>
              <a:rPr lang="en-US" dirty="0"/>
              <a:t>Histogram equalization is applicable to grayscale images. OpenCV provides a function, </a:t>
            </a:r>
            <a:r>
              <a:rPr lang="en-US" dirty="0" err="1"/>
              <a:t>equalizeHist</a:t>
            </a:r>
            <a:r>
              <a:rPr lang="en-US" dirty="0"/>
              <a:t>, to achieve this effect. As we can see here, the code is pretty straightforward, where we read the image and equalize its histogram to adjust the contrast of the image. </a:t>
            </a:r>
          </a:p>
        </p:txBody>
      </p:sp>
    </p:spTree>
    <p:extLst>
      <p:ext uri="{BB962C8B-B14F-4D97-AF65-F5344CB8AC3E}">
        <p14:creationId xmlns:p14="http://schemas.microsoft.com/office/powerpoint/2010/main" val="7473382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DBDDD19-8056-4CB4-9747-780F6F1D7731}"/>
              </a:ext>
            </a:extLst>
          </p:cNvPr>
          <p:cNvSpPr>
            <a:spLocks noGrp="1"/>
          </p:cNvSpPr>
          <p:nvPr>
            <p:ph type="title"/>
          </p:nvPr>
        </p:nvSpPr>
        <p:spPr/>
        <p:txBody>
          <a:bodyPr/>
          <a:lstStyle/>
          <a:p>
            <a:r>
              <a:rPr lang="en-US" b="1" dirty="0"/>
              <a:t>How do we handle color images? </a:t>
            </a:r>
            <a:endParaRPr lang="en-US" dirty="0"/>
          </a:p>
        </p:txBody>
      </p:sp>
      <p:sp>
        <p:nvSpPr>
          <p:cNvPr id="3" name="Content Placeholder 2">
            <a:extLst>
              <a:ext uri="{FF2B5EF4-FFF2-40B4-BE49-F238E27FC236}">
                <a16:creationId xmlns:a16="http://schemas.microsoft.com/office/drawing/2014/main" xmlns="" id="{3F22F725-8254-46DE-9587-50D0A060BB2D}"/>
              </a:ext>
            </a:extLst>
          </p:cNvPr>
          <p:cNvSpPr>
            <a:spLocks noGrp="1"/>
          </p:cNvSpPr>
          <p:nvPr>
            <p:ph idx="1"/>
          </p:nvPr>
        </p:nvSpPr>
        <p:spPr/>
        <p:txBody>
          <a:bodyPr/>
          <a:lstStyle/>
          <a:p>
            <a:r>
              <a:rPr lang="en-US" dirty="0"/>
              <a:t>Now that we know how to equalize the histogram of a grayscale image, you might be wondering how to handle color images. The thing about histogram equalization is that it's a nonlinear process. So, we cannot just separate out the three channels in an RGB image, equalize the histogram separately, and combine them later to form the output image. The concept of histogram equalization is only applicable to the intensity values in the image. So, we have to make sure not to modify the color information when we do this. </a:t>
            </a:r>
          </a:p>
          <a:p>
            <a:r>
              <a:rPr lang="en-US" dirty="0"/>
              <a:t>In order to handle the histogram equalization of color images, we need to convert it to a color space where intensity is separated from the color information. YUV is a good example of such a color space. Once we convert it to YUV, we just need to equalize the Y-channel and combine it with the other two channels to get the output image.</a:t>
            </a:r>
          </a:p>
        </p:txBody>
      </p:sp>
    </p:spTree>
    <p:extLst>
      <p:ext uri="{BB962C8B-B14F-4D97-AF65-F5344CB8AC3E}">
        <p14:creationId xmlns:p14="http://schemas.microsoft.com/office/powerpoint/2010/main" val="1943419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E0BE1CE-1A34-4CB6-BA37-294841BA9AE2}"/>
              </a:ext>
            </a:extLst>
          </p:cNvPr>
          <p:cNvSpPr>
            <a:spLocks noGrp="1"/>
          </p:cNvSpPr>
          <p:nvPr>
            <p:ph type="ctrTitle"/>
          </p:nvPr>
        </p:nvSpPr>
        <p:spPr/>
        <p:txBody>
          <a:bodyPr/>
          <a:lstStyle/>
          <a:p>
            <a:r>
              <a:rPr lang="en-US" dirty="0"/>
              <a:t>Object Tracking</a:t>
            </a:r>
          </a:p>
        </p:txBody>
      </p:sp>
    </p:spTree>
    <p:extLst>
      <p:ext uri="{BB962C8B-B14F-4D97-AF65-F5344CB8AC3E}">
        <p14:creationId xmlns:p14="http://schemas.microsoft.com/office/powerpoint/2010/main" val="35962559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DD02C6D-60A5-4F4D-9113-2453C86AAB54}"/>
              </a:ext>
            </a:extLst>
          </p:cNvPr>
          <p:cNvSpPr>
            <a:spLocks noGrp="1"/>
          </p:cNvSpPr>
          <p:nvPr>
            <p:ph type="title"/>
          </p:nvPr>
        </p:nvSpPr>
        <p:spPr/>
        <p:txBody>
          <a:bodyPr/>
          <a:lstStyle/>
          <a:p>
            <a:r>
              <a:rPr lang="en-US" b="1" dirty="0"/>
              <a:t>Frame differencing</a:t>
            </a:r>
            <a:endParaRPr lang="en-US" dirty="0"/>
          </a:p>
        </p:txBody>
      </p:sp>
      <p:sp>
        <p:nvSpPr>
          <p:cNvPr id="3" name="Content Placeholder 2">
            <a:extLst>
              <a:ext uri="{FF2B5EF4-FFF2-40B4-BE49-F238E27FC236}">
                <a16:creationId xmlns:a16="http://schemas.microsoft.com/office/drawing/2014/main" xmlns="" id="{06260DDA-AAB7-4FAC-AE36-F60EA291C8F3}"/>
              </a:ext>
            </a:extLst>
          </p:cNvPr>
          <p:cNvSpPr>
            <a:spLocks noGrp="1"/>
          </p:cNvSpPr>
          <p:nvPr>
            <p:ph idx="1"/>
          </p:nvPr>
        </p:nvSpPr>
        <p:spPr/>
        <p:txBody>
          <a:bodyPr/>
          <a:lstStyle/>
          <a:p>
            <a:r>
              <a:rPr lang="en-US" dirty="0"/>
              <a:t>This is, possibly, the simplest technique we can use to see what parts of the video are moving. When we consider a live video stream, the difference between successive frames gives us a lot of information. The concept is fairly straightforward! We just take the difference between successive frames and display the differences.</a:t>
            </a:r>
          </a:p>
        </p:txBody>
      </p:sp>
      <p:pic>
        <p:nvPicPr>
          <p:cNvPr id="4" name="Picture 3">
            <a:extLst>
              <a:ext uri="{FF2B5EF4-FFF2-40B4-BE49-F238E27FC236}">
                <a16:creationId xmlns:a16="http://schemas.microsoft.com/office/drawing/2014/main" xmlns="" id="{1158B38F-7C4E-4E91-ADF7-010AC4266477}"/>
              </a:ext>
            </a:extLst>
          </p:cNvPr>
          <p:cNvPicPr>
            <a:picLocks noChangeAspect="1"/>
          </p:cNvPicPr>
          <p:nvPr/>
        </p:nvPicPr>
        <p:blipFill>
          <a:blip r:embed="rId2"/>
          <a:stretch>
            <a:fillRect/>
          </a:stretch>
        </p:blipFill>
        <p:spPr>
          <a:xfrm>
            <a:off x="2625390" y="3126957"/>
            <a:ext cx="6941219" cy="3083393"/>
          </a:xfrm>
          <a:prstGeom prst="rect">
            <a:avLst/>
          </a:prstGeom>
        </p:spPr>
      </p:pic>
    </p:spTree>
    <p:extLst>
      <p:ext uri="{BB962C8B-B14F-4D97-AF65-F5344CB8AC3E}">
        <p14:creationId xmlns:p14="http://schemas.microsoft.com/office/powerpoint/2010/main" val="13011027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81B2896-F4C0-480F-92A2-4B29E9F32F04}"/>
              </a:ext>
            </a:extLst>
          </p:cNvPr>
          <p:cNvSpPr>
            <a:spLocks noGrp="1"/>
          </p:cNvSpPr>
          <p:nvPr>
            <p:ph type="title"/>
          </p:nvPr>
        </p:nvSpPr>
        <p:spPr/>
        <p:txBody>
          <a:bodyPr>
            <a:normAutofit/>
          </a:bodyPr>
          <a:lstStyle/>
          <a:p>
            <a:r>
              <a:rPr lang="en-US" sz="2000" dirty="0"/>
              <a:t>If I move my laptop rapidly from left to right, we will see something like this: </a:t>
            </a:r>
          </a:p>
        </p:txBody>
      </p:sp>
      <p:pic>
        <p:nvPicPr>
          <p:cNvPr id="4" name="Picture 3">
            <a:extLst>
              <a:ext uri="{FF2B5EF4-FFF2-40B4-BE49-F238E27FC236}">
                <a16:creationId xmlns:a16="http://schemas.microsoft.com/office/drawing/2014/main" xmlns="" id="{DE29FBEE-F0C3-4742-8AC5-2DF52984E32B}"/>
              </a:ext>
            </a:extLst>
          </p:cNvPr>
          <p:cNvPicPr>
            <a:picLocks noChangeAspect="1"/>
          </p:cNvPicPr>
          <p:nvPr/>
        </p:nvPicPr>
        <p:blipFill>
          <a:blip r:embed="rId2"/>
          <a:stretch>
            <a:fillRect/>
          </a:stretch>
        </p:blipFill>
        <p:spPr>
          <a:xfrm>
            <a:off x="1424079" y="1917923"/>
            <a:ext cx="6745020" cy="4037625"/>
          </a:xfrm>
          <a:prstGeom prst="rect">
            <a:avLst/>
          </a:prstGeom>
        </p:spPr>
      </p:pic>
    </p:spTree>
    <p:extLst>
      <p:ext uri="{BB962C8B-B14F-4D97-AF65-F5344CB8AC3E}">
        <p14:creationId xmlns:p14="http://schemas.microsoft.com/office/powerpoint/2010/main" val="28692724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A6A9B70-D86E-4198-93FA-FA36EFA90C28}"/>
              </a:ext>
            </a:extLst>
          </p:cNvPr>
          <p:cNvSpPr>
            <a:spLocks noGrp="1"/>
          </p:cNvSpPr>
          <p:nvPr>
            <p:ph type="title"/>
          </p:nvPr>
        </p:nvSpPr>
        <p:spPr/>
        <p:txBody>
          <a:bodyPr/>
          <a:lstStyle/>
          <a:p>
            <a:r>
              <a:rPr lang="en-US" dirty="0"/>
              <a:t>Here is the code to do this: </a:t>
            </a:r>
          </a:p>
        </p:txBody>
      </p:sp>
      <p:pic>
        <p:nvPicPr>
          <p:cNvPr id="4" name="Picture 3">
            <a:extLst>
              <a:ext uri="{FF2B5EF4-FFF2-40B4-BE49-F238E27FC236}">
                <a16:creationId xmlns:a16="http://schemas.microsoft.com/office/drawing/2014/main" xmlns="" id="{92BA4636-4670-4E97-8584-69AE2F3857C2}"/>
              </a:ext>
            </a:extLst>
          </p:cNvPr>
          <p:cNvPicPr>
            <a:picLocks noChangeAspect="1"/>
          </p:cNvPicPr>
          <p:nvPr/>
        </p:nvPicPr>
        <p:blipFill>
          <a:blip r:embed="rId2"/>
          <a:stretch>
            <a:fillRect/>
          </a:stretch>
        </p:blipFill>
        <p:spPr>
          <a:xfrm>
            <a:off x="1097279" y="1905800"/>
            <a:ext cx="6783329" cy="3543530"/>
          </a:xfrm>
          <a:prstGeom prst="rect">
            <a:avLst/>
          </a:prstGeom>
        </p:spPr>
      </p:pic>
    </p:spTree>
    <p:extLst>
      <p:ext uri="{BB962C8B-B14F-4D97-AF65-F5344CB8AC3E}">
        <p14:creationId xmlns:p14="http://schemas.microsoft.com/office/powerpoint/2010/main" val="39722934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5A6A96A7-49F9-47E8-8527-DB776F157434}"/>
              </a:ext>
            </a:extLst>
          </p:cNvPr>
          <p:cNvPicPr>
            <a:picLocks noChangeAspect="1"/>
          </p:cNvPicPr>
          <p:nvPr/>
        </p:nvPicPr>
        <p:blipFill>
          <a:blip r:embed="rId2"/>
          <a:stretch>
            <a:fillRect/>
          </a:stretch>
        </p:blipFill>
        <p:spPr>
          <a:xfrm>
            <a:off x="1037967" y="0"/>
            <a:ext cx="6808573" cy="6303589"/>
          </a:xfrm>
          <a:prstGeom prst="rect">
            <a:avLst/>
          </a:prstGeom>
        </p:spPr>
      </p:pic>
    </p:spTree>
    <p:extLst>
      <p:ext uri="{BB962C8B-B14F-4D97-AF65-F5344CB8AC3E}">
        <p14:creationId xmlns:p14="http://schemas.microsoft.com/office/powerpoint/2010/main" val="18785676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6751BB55-19BA-494F-B611-5E2907B6CE8C}"/>
              </a:ext>
            </a:extLst>
          </p:cNvPr>
          <p:cNvPicPr>
            <a:picLocks noChangeAspect="1"/>
          </p:cNvPicPr>
          <p:nvPr/>
        </p:nvPicPr>
        <p:blipFill>
          <a:blip r:embed="rId2"/>
          <a:stretch>
            <a:fillRect/>
          </a:stretch>
        </p:blipFill>
        <p:spPr>
          <a:xfrm>
            <a:off x="536746" y="409445"/>
            <a:ext cx="4451660" cy="2926879"/>
          </a:xfrm>
          <a:prstGeom prst="rect">
            <a:avLst/>
          </a:prstGeom>
        </p:spPr>
      </p:pic>
    </p:spTree>
    <p:extLst>
      <p:ext uri="{BB962C8B-B14F-4D97-AF65-F5344CB8AC3E}">
        <p14:creationId xmlns:p14="http://schemas.microsoft.com/office/powerpoint/2010/main" val="33147583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D0996F6-BC9A-4B65-BDFE-13C6B72740AB}"/>
              </a:ext>
            </a:extLst>
          </p:cNvPr>
          <p:cNvSpPr>
            <a:spLocks noGrp="1"/>
          </p:cNvSpPr>
          <p:nvPr>
            <p:ph type="ctrTitle"/>
          </p:nvPr>
        </p:nvSpPr>
        <p:spPr/>
        <p:txBody>
          <a:bodyPr/>
          <a:lstStyle/>
          <a:p>
            <a:r>
              <a:rPr lang="en-US" b="1" dirty="0" err="1"/>
              <a:t>Colorspace</a:t>
            </a:r>
            <a:r>
              <a:rPr lang="en-US" b="1" dirty="0"/>
              <a:t> based tracking </a:t>
            </a:r>
            <a:endParaRPr lang="en-US" dirty="0"/>
          </a:p>
        </p:txBody>
      </p:sp>
      <p:sp>
        <p:nvSpPr>
          <p:cNvPr id="3" name="Subtitle 2">
            <a:extLst>
              <a:ext uri="{FF2B5EF4-FFF2-40B4-BE49-F238E27FC236}">
                <a16:creationId xmlns:a16="http://schemas.microsoft.com/office/drawing/2014/main" xmlns="" id="{B33DE452-3B77-4669-B945-69DC0643A888}"/>
              </a:ext>
            </a:extLst>
          </p:cNvPr>
          <p:cNvSpPr>
            <a:spLocks noGrp="1"/>
          </p:cNvSpPr>
          <p:nvPr>
            <p:ph type="subTitle" idx="1"/>
          </p:nvPr>
        </p:nvSpPr>
        <p:spPr/>
        <p:txBody>
          <a:bodyPr/>
          <a:lstStyle/>
          <a:p>
            <a:r>
              <a:rPr lang="en-US" dirty="0"/>
              <a:t>can convert an image to the HSV space, and then use </a:t>
            </a:r>
            <a:r>
              <a:rPr lang="en-US" dirty="0" err="1"/>
              <a:t>colorspacethresholding</a:t>
            </a:r>
            <a:r>
              <a:rPr lang="en-US" dirty="0"/>
              <a:t> to track a given object. </a:t>
            </a:r>
          </a:p>
        </p:txBody>
      </p:sp>
    </p:spTree>
    <p:extLst>
      <p:ext uri="{BB962C8B-B14F-4D97-AF65-F5344CB8AC3E}">
        <p14:creationId xmlns:p14="http://schemas.microsoft.com/office/powerpoint/2010/main" val="11785103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88EC63DA-B190-4B7E-9E7C-0773450B1496}"/>
              </a:ext>
            </a:extLst>
          </p:cNvPr>
          <p:cNvSpPr>
            <a:spLocks noGrp="1"/>
          </p:cNvSpPr>
          <p:nvPr>
            <p:ph sz="half" idx="1"/>
          </p:nvPr>
        </p:nvSpPr>
        <p:spPr>
          <a:xfrm>
            <a:off x="1092955" y="1417320"/>
            <a:ext cx="4937760" cy="4023360"/>
          </a:xfrm>
        </p:spPr>
        <p:txBody>
          <a:bodyPr/>
          <a:lstStyle/>
          <a:p>
            <a:r>
              <a:rPr lang="en-US" dirty="0"/>
              <a:t>Consider the following frame in the video:</a:t>
            </a:r>
          </a:p>
        </p:txBody>
      </p:sp>
      <p:sp>
        <p:nvSpPr>
          <p:cNvPr id="4" name="Content Placeholder 3">
            <a:extLst>
              <a:ext uri="{FF2B5EF4-FFF2-40B4-BE49-F238E27FC236}">
                <a16:creationId xmlns:a16="http://schemas.microsoft.com/office/drawing/2014/main" xmlns="" id="{838A96FA-68D9-43DF-82D8-461435C27909}"/>
              </a:ext>
            </a:extLst>
          </p:cNvPr>
          <p:cNvSpPr>
            <a:spLocks noGrp="1"/>
          </p:cNvSpPr>
          <p:nvPr>
            <p:ph sz="half" idx="2"/>
          </p:nvPr>
        </p:nvSpPr>
        <p:spPr>
          <a:xfrm>
            <a:off x="6405125" y="869551"/>
            <a:ext cx="4937760" cy="4023360"/>
          </a:xfrm>
        </p:spPr>
        <p:txBody>
          <a:bodyPr/>
          <a:lstStyle/>
          <a:p>
            <a:r>
              <a:rPr lang="en-US" dirty="0"/>
              <a:t>If you run it through the </a:t>
            </a:r>
            <a:r>
              <a:rPr lang="en-US" dirty="0" err="1"/>
              <a:t>colorspace</a:t>
            </a:r>
            <a:r>
              <a:rPr lang="en-US" dirty="0"/>
              <a:t> filter and track the object, you will see something like this: </a:t>
            </a:r>
          </a:p>
        </p:txBody>
      </p:sp>
      <p:pic>
        <p:nvPicPr>
          <p:cNvPr id="5" name="Picture 4">
            <a:extLst>
              <a:ext uri="{FF2B5EF4-FFF2-40B4-BE49-F238E27FC236}">
                <a16:creationId xmlns:a16="http://schemas.microsoft.com/office/drawing/2014/main" xmlns="" id="{DC4ED65B-A3B1-4010-8538-3A6DC4236009}"/>
              </a:ext>
            </a:extLst>
          </p:cNvPr>
          <p:cNvPicPr>
            <a:picLocks noChangeAspect="1"/>
          </p:cNvPicPr>
          <p:nvPr/>
        </p:nvPicPr>
        <p:blipFill>
          <a:blip r:embed="rId2"/>
          <a:stretch>
            <a:fillRect/>
          </a:stretch>
        </p:blipFill>
        <p:spPr>
          <a:xfrm>
            <a:off x="524543" y="2250715"/>
            <a:ext cx="5693377" cy="3419250"/>
          </a:xfrm>
          <a:prstGeom prst="rect">
            <a:avLst/>
          </a:prstGeom>
        </p:spPr>
      </p:pic>
      <p:pic>
        <p:nvPicPr>
          <p:cNvPr id="6" name="Picture 5">
            <a:extLst>
              <a:ext uri="{FF2B5EF4-FFF2-40B4-BE49-F238E27FC236}">
                <a16:creationId xmlns:a16="http://schemas.microsoft.com/office/drawing/2014/main" xmlns="" id="{DE45D97B-DFE6-432E-8CF1-9143D32B44D9}"/>
              </a:ext>
            </a:extLst>
          </p:cNvPr>
          <p:cNvPicPr>
            <a:picLocks noChangeAspect="1"/>
          </p:cNvPicPr>
          <p:nvPr/>
        </p:nvPicPr>
        <p:blipFill>
          <a:blip r:embed="rId3"/>
          <a:stretch>
            <a:fillRect/>
          </a:stretch>
        </p:blipFill>
        <p:spPr>
          <a:xfrm>
            <a:off x="6405125" y="2250715"/>
            <a:ext cx="5693377" cy="3028219"/>
          </a:xfrm>
          <a:prstGeom prst="rect">
            <a:avLst/>
          </a:prstGeom>
        </p:spPr>
      </p:pic>
    </p:spTree>
    <p:extLst>
      <p:ext uri="{BB962C8B-B14F-4D97-AF65-F5344CB8AC3E}">
        <p14:creationId xmlns:p14="http://schemas.microsoft.com/office/powerpoint/2010/main" val="25693398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4E6E619-C01F-4423-B245-C1282BDD4703}"/>
              </a:ext>
            </a:extLst>
          </p:cNvPr>
          <p:cNvSpPr>
            <a:spLocks noGrp="1"/>
          </p:cNvSpPr>
          <p:nvPr>
            <p:ph type="title"/>
          </p:nvPr>
        </p:nvSpPr>
        <p:spPr/>
        <p:txBody>
          <a:bodyPr/>
          <a:lstStyle/>
          <a:p>
            <a:r>
              <a:rPr lang="en-US" b="1" dirty="0"/>
              <a:t>Sharpening </a:t>
            </a:r>
            <a:endParaRPr lang="en-US" dirty="0"/>
          </a:p>
        </p:txBody>
      </p:sp>
      <p:sp>
        <p:nvSpPr>
          <p:cNvPr id="3" name="Content Placeholder 2">
            <a:extLst>
              <a:ext uri="{FF2B5EF4-FFF2-40B4-BE49-F238E27FC236}">
                <a16:creationId xmlns:a16="http://schemas.microsoft.com/office/drawing/2014/main" xmlns="" id="{DE56641B-AAE7-4279-9023-8D49CCE6269C}"/>
              </a:ext>
            </a:extLst>
          </p:cNvPr>
          <p:cNvSpPr>
            <a:spLocks noGrp="1"/>
          </p:cNvSpPr>
          <p:nvPr>
            <p:ph idx="1"/>
          </p:nvPr>
        </p:nvSpPr>
        <p:spPr>
          <a:xfrm>
            <a:off x="1097280" y="1845734"/>
            <a:ext cx="3624429" cy="4023360"/>
          </a:xfrm>
        </p:spPr>
        <p:txBody>
          <a:bodyPr>
            <a:normAutofit lnSpcReduction="10000"/>
          </a:bodyPr>
          <a:lstStyle/>
          <a:p>
            <a:pPr algn="ctr"/>
            <a:r>
              <a:rPr lang="en-US" sz="2400" dirty="0" smtClean="0"/>
              <a:t>To </a:t>
            </a:r>
            <a:r>
              <a:rPr lang="en-US" sz="2400" dirty="0"/>
              <a:t>sharpen the edges in the image. </a:t>
            </a:r>
            <a:endParaRPr lang="en-US" sz="2400" dirty="0" smtClean="0"/>
          </a:p>
          <a:p>
            <a:pPr algn="ctr"/>
            <a:r>
              <a:rPr lang="en-US" sz="2400" dirty="0" smtClean="0"/>
              <a:t>To </a:t>
            </a:r>
            <a:r>
              <a:rPr lang="en-US" sz="2400" dirty="0"/>
              <a:t>enhance the edges in an image that's not crisp. </a:t>
            </a:r>
            <a:endParaRPr lang="en-US" sz="2400" dirty="0" smtClean="0"/>
          </a:p>
          <a:p>
            <a:pPr algn="ctr"/>
            <a:endParaRPr lang="en-US" sz="2400" dirty="0" smtClean="0"/>
          </a:p>
          <a:p>
            <a:pPr algn="ctr"/>
            <a:endParaRPr lang="en-US" sz="2400" dirty="0"/>
          </a:p>
          <a:p>
            <a:pPr algn="ctr"/>
            <a:r>
              <a:rPr lang="en-US" sz="2400" dirty="0" smtClean="0"/>
              <a:t>Here </a:t>
            </a:r>
            <a:r>
              <a:rPr lang="en-US" sz="2400" dirty="0"/>
              <a:t>are some images to give you an idea of what the image sharpening process looks like: </a:t>
            </a:r>
          </a:p>
        </p:txBody>
      </p:sp>
      <p:pic>
        <p:nvPicPr>
          <p:cNvPr id="4" name="Picture 3">
            <a:extLst>
              <a:ext uri="{FF2B5EF4-FFF2-40B4-BE49-F238E27FC236}">
                <a16:creationId xmlns:a16="http://schemas.microsoft.com/office/drawing/2014/main" xmlns="" id="{D299C60F-99AB-45A8-A8FC-4A04937324E7}"/>
              </a:ext>
            </a:extLst>
          </p:cNvPr>
          <p:cNvPicPr>
            <a:picLocks noChangeAspect="1"/>
          </p:cNvPicPr>
          <p:nvPr/>
        </p:nvPicPr>
        <p:blipFill>
          <a:blip r:embed="rId2"/>
          <a:stretch>
            <a:fillRect/>
          </a:stretch>
        </p:blipFill>
        <p:spPr>
          <a:xfrm>
            <a:off x="4721709" y="286603"/>
            <a:ext cx="7470291" cy="5629031"/>
          </a:xfrm>
          <a:prstGeom prst="rect">
            <a:avLst/>
          </a:prstGeom>
        </p:spPr>
      </p:pic>
    </p:spTree>
    <p:extLst>
      <p:ext uri="{BB962C8B-B14F-4D97-AF65-F5344CB8AC3E}">
        <p14:creationId xmlns:p14="http://schemas.microsoft.com/office/powerpoint/2010/main" val="32472027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214BE3E2-B6A6-4997-A7A5-3B6719ACAD9F}"/>
              </a:ext>
            </a:extLst>
          </p:cNvPr>
          <p:cNvPicPr>
            <a:picLocks noChangeAspect="1"/>
          </p:cNvPicPr>
          <p:nvPr/>
        </p:nvPicPr>
        <p:blipFill>
          <a:blip r:embed="rId2"/>
          <a:stretch>
            <a:fillRect/>
          </a:stretch>
        </p:blipFill>
        <p:spPr>
          <a:xfrm>
            <a:off x="1210963" y="1591448"/>
            <a:ext cx="5428735" cy="4410847"/>
          </a:xfrm>
          <a:prstGeom prst="rect">
            <a:avLst/>
          </a:prstGeom>
        </p:spPr>
      </p:pic>
      <p:sp>
        <p:nvSpPr>
          <p:cNvPr id="3" name="Rectangle 2">
            <a:extLst>
              <a:ext uri="{FF2B5EF4-FFF2-40B4-BE49-F238E27FC236}">
                <a16:creationId xmlns:a16="http://schemas.microsoft.com/office/drawing/2014/main" xmlns="" id="{1A84694C-1CC1-41F9-902B-B840BBD175B2}"/>
              </a:ext>
            </a:extLst>
          </p:cNvPr>
          <p:cNvSpPr/>
          <p:nvPr/>
        </p:nvSpPr>
        <p:spPr>
          <a:xfrm>
            <a:off x="877330" y="683910"/>
            <a:ext cx="9304638" cy="646331"/>
          </a:xfrm>
          <a:prstGeom prst="rect">
            <a:avLst/>
          </a:prstGeom>
        </p:spPr>
        <p:txBody>
          <a:bodyPr wrap="square">
            <a:spAutoFit/>
          </a:bodyPr>
          <a:lstStyle/>
          <a:p>
            <a:r>
              <a:rPr lang="en-US" dirty="0">
                <a:solidFill>
                  <a:srgbClr val="000000"/>
                </a:solidFill>
                <a:latin typeface="Book Antiqua" panose="02040602050305030304" pitchFamily="18" charset="0"/>
              </a:rPr>
              <a:t>In order to use this tracker, we need to know the color distribution of our target object. Following is the code: </a:t>
            </a:r>
            <a:endParaRPr lang="en-US" dirty="0"/>
          </a:p>
        </p:txBody>
      </p:sp>
    </p:spTree>
    <p:extLst>
      <p:ext uri="{BB962C8B-B14F-4D97-AF65-F5344CB8AC3E}">
        <p14:creationId xmlns:p14="http://schemas.microsoft.com/office/powerpoint/2010/main" val="5741732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7C315F24-F44B-4042-8D2A-875A07CA9381}"/>
              </a:ext>
            </a:extLst>
          </p:cNvPr>
          <p:cNvPicPr>
            <a:picLocks noChangeAspect="1"/>
          </p:cNvPicPr>
          <p:nvPr/>
        </p:nvPicPr>
        <p:blipFill>
          <a:blip r:embed="rId2"/>
          <a:stretch>
            <a:fillRect/>
          </a:stretch>
        </p:blipFill>
        <p:spPr>
          <a:xfrm>
            <a:off x="426693" y="277641"/>
            <a:ext cx="5775208" cy="5740100"/>
          </a:xfrm>
          <a:prstGeom prst="rect">
            <a:avLst/>
          </a:prstGeom>
        </p:spPr>
      </p:pic>
    </p:spTree>
    <p:extLst>
      <p:ext uri="{BB962C8B-B14F-4D97-AF65-F5344CB8AC3E}">
        <p14:creationId xmlns:p14="http://schemas.microsoft.com/office/powerpoint/2010/main" val="154360964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6197897-D688-461B-9F17-A58A7ECBEFE8}"/>
              </a:ext>
            </a:extLst>
          </p:cNvPr>
          <p:cNvSpPr>
            <a:spLocks noGrp="1"/>
          </p:cNvSpPr>
          <p:nvPr>
            <p:ph type="ctrTitle"/>
          </p:nvPr>
        </p:nvSpPr>
        <p:spPr/>
        <p:txBody>
          <a:bodyPr/>
          <a:lstStyle/>
          <a:p>
            <a:r>
              <a:rPr lang="en-US" dirty="0"/>
              <a:t>Introduction to YOLO</a:t>
            </a:r>
          </a:p>
        </p:txBody>
      </p:sp>
    </p:spTree>
    <p:extLst>
      <p:ext uri="{BB962C8B-B14F-4D97-AF65-F5344CB8AC3E}">
        <p14:creationId xmlns:p14="http://schemas.microsoft.com/office/powerpoint/2010/main" val="129612178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A9CE73F-9520-4648-AE00-A53A1B260984}"/>
              </a:ext>
            </a:extLst>
          </p:cNvPr>
          <p:cNvSpPr>
            <a:spLocks noGrp="1"/>
          </p:cNvSpPr>
          <p:nvPr>
            <p:ph type="title"/>
          </p:nvPr>
        </p:nvSpPr>
        <p:spPr/>
        <p:txBody>
          <a:bodyPr/>
          <a:lstStyle/>
          <a:p>
            <a:r>
              <a:rPr lang="en-US" dirty="0"/>
              <a:t>Installation on YOLO</a:t>
            </a:r>
          </a:p>
        </p:txBody>
      </p:sp>
      <p:sp>
        <p:nvSpPr>
          <p:cNvPr id="3" name="Content Placeholder 2">
            <a:extLst>
              <a:ext uri="{FF2B5EF4-FFF2-40B4-BE49-F238E27FC236}">
                <a16:creationId xmlns:a16="http://schemas.microsoft.com/office/drawing/2014/main" xmlns="" id="{6F61F0D0-6850-4373-B34F-CEFF0A26D074}"/>
              </a:ext>
            </a:extLst>
          </p:cNvPr>
          <p:cNvSpPr>
            <a:spLocks noGrp="1"/>
          </p:cNvSpPr>
          <p:nvPr>
            <p:ph idx="1"/>
          </p:nvPr>
        </p:nvSpPr>
        <p:spPr/>
        <p:txBody>
          <a:bodyPr/>
          <a:lstStyle/>
          <a:p>
            <a:r>
              <a:rPr lang="en-US"/>
              <a:t>Open Terminal in your working directory, clone the Darknet repository, and build it:</a:t>
            </a:r>
            <a:br>
              <a:rPr lang="en-US"/>
            </a:br>
            <a:r>
              <a:rPr lang="en-US"/>
              <a:t>	</a:t>
            </a:r>
            <a:endParaRPr lang="en-US" dirty="0"/>
          </a:p>
        </p:txBody>
      </p:sp>
      <p:pic>
        <p:nvPicPr>
          <p:cNvPr id="4" name="Picture 3">
            <a:extLst>
              <a:ext uri="{FF2B5EF4-FFF2-40B4-BE49-F238E27FC236}">
                <a16:creationId xmlns:a16="http://schemas.microsoft.com/office/drawing/2014/main" xmlns="" id="{273DB0DA-D849-4AC0-B16B-E8C0359C094D}"/>
              </a:ext>
            </a:extLst>
          </p:cNvPr>
          <p:cNvPicPr>
            <a:picLocks noChangeAspect="1"/>
          </p:cNvPicPr>
          <p:nvPr/>
        </p:nvPicPr>
        <p:blipFill>
          <a:blip r:embed="rId2"/>
          <a:stretch>
            <a:fillRect/>
          </a:stretch>
        </p:blipFill>
        <p:spPr>
          <a:xfrm>
            <a:off x="1688370" y="2429133"/>
            <a:ext cx="6467475" cy="838200"/>
          </a:xfrm>
          <a:prstGeom prst="rect">
            <a:avLst/>
          </a:prstGeom>
        </p:spPr>
      </p:pic>
      <p:sp>
        <p:nvSpPr>
          <p:cNvPr id="5" name="Rectangle 4">
            <a:extLst>
              <a:ext uri="{FF2B5EF4-FFF2-40B4-BE49-F238E27FC236}">
                <a16:creationId xmlns:a16="http://schemas.microsoft.com/office/drawing/2014/main" xmlns="" id="{E86F813A-2CEC-4CCE-B83B-04689256D147}"/>
              </a:ext>
            </a:extLst>
          </p:cNvPr>
          <p:cNvSpPr/>
          <p:nvPr/>
        </p:nvSpPr>
        <p:spPr>
          <a:xfrm>
            <a:off x="1143188" y="3488082"/>
            <a:ext cx="1090363" cy="369332"/>
          </a:xfrm>
          <a:prstGeom prst="rect">
            <a:avLst/>
          </a:prstGeom>
        </p:spPr>
        <p:txBody>
          <a:bodyPr wrap="none">
            <a:spAutoFit/>
          </a:bodyPr>
          <a:lstStyle/>
          <a:p>
            <a:r>
              <a:rPr lang="en-US" dirty="0">
                <a:latin typeface="medium-content-serif-font"/>
              </a:rPr>
              <a:t>Then, run</a:t>
            </a:r>
            <a:endParaRPr lang="en-US" dirty="0"/>
          </a:p>
        </p:txBody>
      </p:sp>
      <p:pic>
        <p:nvPicPr>
          <p:cNvPr id="6" name="Picture 5">
            <a:extLst>
              <a:ext uri="{FF2B5EF4-FFF2-40B4-BE49-F238E27FC236}">
                <a16:creationId xmlns:a16="http://schemas.microsoft.com/office/drawing/2014/main" xmlns="" id="{47CFF3C1-BCD3-4F49-AAC1-8CF6B2C9208C}"/>
              </a:ext>
            </a:extLst>
          </p:cNvPr>
          <p:cNvPicPr>
            <a:picLocks noChangeAspect="1"/>
          </p:cNvPicPr>
          <p:nvPr/>
        </p:nvPicPr>
        <p:blipFill>
          <a:blip r:embed="rId3"/>
          <a:stretch>
            <a:fillRect/>
          </a:stretch>
        </p:blipFill>
        <p:spPr>
          <a:xfrm>
            <a:off x="1669320" y="4044569"/>
            <a:ext cx="6486525" cy="504825"/>
          </a:xfrm>
          <a:prstGeom prst="rect">
            <a:avLst/>
          </a:prstGeom>
        </p:spPr>
      </p:pic>
      <p:sp>
        <p:nvSpPr>
          <p:cNvPr id="7" name="Rectangle 6">
            <a:extLst>
              <a:ext uri="{FF2B5EF4-FFF2-40B4-BE49-F238E27FC236}">
                <a16:creationId xmlns:a16="http://schemas.microsoft.com/office/drawing/2014/main" xmlns="" id="{C312FE24-48B0-431F-80D1-AA9AD7E6B243}"/>
              </a:ext>
            </a:extLst>
          </p:cNvPr>
          <p:cNvSpPr/>
          <p:nvPr/>
        </p:nvSpPr>
        <p:spPr>
          <a:xfrm>
            <a:off x="1097280" y="4736549"/>
            <a:ext cx="3242426" cy="369332"/>
          </a:xfrm>
          <a:prstGeom prst="rect">
            <a:avLst/>
          </a:prstGeom>
        </p:spPr>
        <p:txBody>
          <a:bodyPr wrap="none">
            <a:spAutoFit/>
          </a:bodyPr>
          <a:lstStyle/>
          <a:p>
            <a:r>
              <a:rPr lang="en-US" dirty="0">
                <a:latin typeface="medium-content-serif-font"/>
              </a:rPr>
              <a:t>and you should have the output:</a:t>
            </a:r>
            <a:endParaRPr lang="en-US" dirty="0"/>
          </a:p>
        </p:txBody>
      </p:sp>
      <p:pic>
        <p:nvPicPr>
          <p:cNvPr id="8" name="Picture 7">
            <a:extLst>
              <a:ext uri="{FF2B5EF4-FFF2-40B4-BE49-F238E27FC236}">
                <a16:creationId xmlns:a16="http://schemas.microsoft.com/office/drawing/2014/main" xmlns="" id="{0FF45424-B23B-49B8-850D-B72B0B1F79FE}"/>
              </a:ext>
            </a:extLst>
          </p:cNvPr>
          <p:cNvPicPr>
            <a:picLocks noChangeAspect="1"/>
          </p:cNvPicPr>
          <p:nvPr/>
        </p:nvPicPr>
        <p:blipFill>
          <a:blip r:embed="rId4"/>
          <a:stretch>
            <a:fillRect/>
          </a:stretch>
        </p:blipFill>
        <p:spPr>
          <a:xfrm>
            <a:off x="1688369" y="5176116"/>
            <a:ext cx="6505575" cy="504825"/>
          </a:xfrm>
          <a:prstGeom prst="rect">
            <a:avLst/>
          </a:prstGeom>
        </p:spPr>
      </p:pic>
    </p:spTree>
    <p:extLst>
      <p:ext uri="{BB962C8B-B14F-4D97-AF65-F5344CB8AC3E}">
        <p14:creationId xmlns:p14="http://schemas.microsoft.com/office/powerpoint/2010/main" val="145009674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D34E7CB-9968-4EDC-9F7C-46BA61C4462A}"/>
              </a:ext>
            </a:extLst>
          </p:cNvPr>
          <p:cNvSpPr>
            <a:spLocks noGrp="1"/>
          </p:cNvSpPr>
          <p:nvPr>
            <p:ph type="title"/>
          </p:nvPr>
        </p:nvSpPr>
        <p:spPr/>
        <p:txBody>
          <a:bodyPr/>
          <a:lstStyle/>
          <a:p>
            <a:r>
              <a:rPr lang="en-US" dirty="0"/>
              <a:t>Testing Model</a:t>
            </a:r>
          </a:p>
        </p:txBody>
      </p:sp>
      <p:sp>
        <p:nvSpPr>
          <p:cNvPr id="3" name="Content Placeholder 2">
            <a:extLst>
              <a:ext uri="{FF2B5EF4-FFF2-40B4-BE49-F238E27FC236}">
                <a16:creationId xmlns:a16="http://schemas.microsoft.com/office/drawing/2014/main" xmlns="" id="{03EAFFB7-8A23-4C11-B3AC-1DD61EE8150B}"/>
              </a:ext>
            </a:extLst>
          </p:cNvPr>
          <p:cNvSpPr>
            <a:spLocks noGrp="1"/>
          </p:cNvSpPr>
          <p:nvPr>
            <p:ph sz="half" idx="1"/>
          </p:nvPr>
        </p:nvSpPr>
        <p:spPr>
          <a:xfrm>
            <a:off x="1097279" y="1845734"/>
            <a:ext cx="10058400" cy="4023360"/>
          </a:xfrm>
        </p:spPr>
        <p:txBody>
          <a:bodyPr/>
          <a:lstStyle/>
          <a:p>
            <a:r>
              <a:rPr lang="en-US" dirty="0"/>
              <a:t>Tiny YOLOv3</a:t>
            </a:r>
          </a:p>
          <a:p>
            <a:r>
              <a:rPr lang="en-US" dirty="0"/>
              <a:t>To use this model, first download the weights:</a:t>
            </a:r>
          </a:p>
        </p:txBody>
      </p:sp>
      <p:pic>
        <p:nvPicPr>
          <p:cNvPr id="5" name="Picture 4">
            <a:extLst>
              <a:ext uri="{FF2B5EF4-FFF2-40B4-BE49-F238E27FC236}">
                <a16:creationId xmlns:a16="http://schemas.microsoft.com/office/drawing/2014/main" xmlns="" id="{EA18484C-9EF3-46A7-931B-062510071347}"/>
              </a:ext>
            </a:extLst>
          </p:cNvPr>
          <p:cNvPicPr>
            <a:picLocks noChangeAspect="1"/>
          </p:cNvPicPr>
          <p:nvPr/>
        </p:nvPicPr>
        <p:blipFill>
          <a:blip r:embed="rId2"/>
          <a:stretch>
            <a:fillRect/>
          </a:stretch>
        </p:blipFill>
        <p:spPr>
          <a:xfrm>
            <a:off x="1097279" y="2804984"/>
            <a:ext cx="6630170" cy="624016"/>
          </a:xfrm>
          <a:prstGeom prst="rect">
            <a:avLst/>
          </a:prstGeom>
        </p:spPr>
      </p:pic>
      <p:pic>
        <p:nvPicPr>
          <p:cNvPr id="6" name="Picture 5">
            <a:extLst>
              <a:ext uri="{FF2B5EF4-FFF2-40B4-BE49-F238E27FC236}">
                <a16:creationId xmlns:a16="http://schemas.microsoft.com/office/drawing/2014/main" xmlns="" id="{CE99E4DB-B518-4F9D-80E5-5DE461F78350}"/>
              </a:ext>
            </a:extLst>
          </p:cNvPr>
          <p:cNvPicPr>
            <a:picLocks noChangeAspect="1"/>
          </p:cNvPicPr>
          <p:nvPr/>
        </p:nvPicPr>
        <p:blipFill>
          <a:blip r:embed="rId3"/>
          <a:stretch>
            <a:fillRect/>
          </a:stretch>
        </p:blipFill>
        <p:spPr>
          <a:xfrm>
            <a:off x="1097279" y="4131074"/>
            <a:ext cx="6630170" cy="585015"/>
          </a:xfrm>
          <a:prstGeom prst="rect">
            <a:avLst/>
          </a:prstGeom>
        </p:spPr>
      </p:pic>
      <p:sp>
        <p:nvSpPr>
          <p:cNvPr id="7" name="Rectangle 6">
            <a:extLst>
              <a:ext uri="{FF2B5EF4-FFF2-40B4-BE49-F238E27FC236}">
                <a16:creationId xmlns:a16="http://schemas.microsoft.com/office/drawing/2014/main" xmlns="" id="{D1B39024-C80E-487F-83B1-B7CCB03C2102}"/>
              </a:ext>
            </a:extLst>
          </p:cNvPr>
          <p:cNvSpPr/>
          <p:nvPr/>
        </p:nvSpPr>
        <p:spPr>
          <a:xfrm>
            <a:off x="1097279" y="3672748"/>
            <a:ext cx="6070893" cy="369332"/>
          </a:xfrm>
          <a:prstGeom prst="rect">
            <a:avLst/>
          </a:prstGeom>
        </p:spPr>
        <p:txBody>
          <a:bodyPr wrap="none">
            <a:spAutoFit/>
          </a:bodyPr>
          <a:lstStyle/>
          <a:p>
            <a:r>
              <a:rPr lang="en-US" dirty="0">
                <a:solidFill>
                  <a:sysClr val="windowText" lastClr="000000"/>
                </a:solidFill>
                <a:latin typeface="Roboto"/>
              </a:rPr>
              <a:t>Then run the detector with the tiny config file and weights:</a:t>
            </a:r>
            <a:endParaRPr lang="en-US" dirty="0">
              <a:solidFill>
                <a:sysClr val="windowText" lastClr="000000"/>
              </a:solidFill>
            </a:endParaRPr>
          </a:p>
        </p:txBody>
      </p:sp>
    </p:spTree>
    <p:extLst>
      <p:ext uri="{BB962C8B-B14F-4D97-AF65-F5344CB8AC3E}">
        <p14:creationId xmlns:p14="http://schemas.microsoft.com/office/powerpoint/2010/main" val="398323887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107AA33-4203-4DCA-9F0F-69F00973503B}"/>
              </a:ext>
            </a:extLst>
          </p:cNvPr>
          <p:cNvSpPr>
            <a:spLocks noGrp="1"/>
          </p:cNvSpPr>
          <p:nvPr>
            <p:ph type="title"/>
          </p:nvPr>
        </p:nvSpPr>
        <p:spPr/>
        <p:txBody>
          <a:bodyPr/>
          <a:lstStyle/>
          <a:p>
            <a:r>
              <a:rPr lang="en-US" dirty="0"/>
              <a:t>Install YOLO </a:t>
            </a:r>
            <a:r>
              <a:rPr lang="en-US" dirty="0" err="1"/>
              <a:t>BBox</a:t>
            </a:r>
            <a:r>
              <a:rPr lang="en-US" dirty="0"/>
              <a:t> Annotation Tool</a:t>
            </a:r>
          </a:p>
        </p:txBody>
      </p:sp>
      <p:sp>
        <p:nvSpPr>
          <p:cNvPr id="3" name="Content Placeholder 2">
            <a:extLst>
              <a:ext uri="{FF2B5EF4-FFF2-40B4-BE49-F238E27FC236}">
                <a16:creationId xmlns:a16="http://schemas.microsoft.com/office/drawing/2014/main" xmlns="" id="{FA13A6C4-08CB-4D96-AD1E-5BBE9BA79D3D}"/>
              </a:ext>
            </a:extLst>
          </p:cNvPr>
          <p:cNvSpPr>
            <a:spLocks noGrp="1"/>
          </p:cNvSpPr>
          <p:nvPr>
            <p:ph idx="1"/>
          </p:nvPr>
        </p:nvSpPr>
        <p:spPr/>
        <p:txBody>
          <a:bodyPr/>
          <a:lstStyle/>
          <a:p>
            <a:r>
              <a:rPr lang="en-US" dirty="0"/>
              <a:t>Open the terminal and type</a:t>
            </a:r>
          </a:p>
          <a:p>
            <a:endParaRPr lang="en-US" dirty="0"/>
          </a:p>
          <a:p>
            <a:endParaRPr lang="en-US" dirty="0"/>
          </a:p>
          <a:p>
            <a:pPr marL="0" indent="0">
              <a:buNone/>
            </a:pPr>
            <a:endParaRPr lang="en-US" dirty="0"/>
          </a:p>
        </p:txBody>
      </p:sp>
      <p:sp>
        <p:nvSpPr>
          <p:cNvPr id="4" name="TextBox 3">
            <a:extLst>
              <a:ext uri="{FF2B5EF4-FFF2-40B4-BE49-F238E27FC236}">
                <a16:creationId xmlns:a16="http://schemas.microsoft.com/office/drawing/2014/main" xmlns="" id="{81DD0439-70B1-4E37-B3B9-D4BF8C3DA485}"/>
              </a:ext>
            </a:extLst>
          </p:cNvPr>
          <p:cNvSpPr txBox="1"/>
          <p:nvPr/>
        </p:nvSpPr>
        <p:spPr>
          <a:xfrm>
            <a:off x="1097280" y="2224867"/>
            <a:ext cx="5146152"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en-US" dirty="0"/>
              <a:t>$ git clone https://github.com/drainingsun/boobs.git</a:t>
            </a:r>
          </a:p>
        </p:txBody>
      </p:sp>
    </p:spTree>
    <p:extLst>
      <p:ext uri="{BB962C8B-B14F-4D97-AF65-F5344CB8AC3E}">
        <p14:creationId xmlns:p14="http://schemas.microsoft.com/office/powerpoint/2010/main" val="47178597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4EFE3F2-46A4-482B-B641-43BD474C5583}"/>
              </a:ext>
            </a:extLst>
          </p:cNvPr>
          <p:cNvSpPr>
            <a:spLocks noGrp="1"/>
          </p:cNvSpPr>
          <p:nvPr>
            <p:ph type="title"/>
          </p:nvPr>
        </p:nvSpPr>
        <p:spPr/>
        <p:txBody>
          <a:bodyPr/>
          <a:lstStyle/>
          <a:p>
            <a:r>
              <a:rPr lang="en-US" b="1" dirty="0"/>
              <a:t>What is YOLOv3?</a:t>
            </a:r>
            <a:endParaRPr lang="en-US" dirty="0"/>
          </a:p>
        </p:txBody>
      </p:sp>
      <p:pic>
        <p:nvPicPr>
          <p:cNvPr id="4" name="Content Placeholder 3">
            <a:extLst>
              <a:ext uri="{FF2B5EF4-FFF2-40B4-BE49-F238E27FC236}">
                <a16:creationId xmlns:a16="http://schemas.microsoft.com/office/drawing/2014/main" xmlns="" id="{A1FCCC58-1B62-41DF-8368-6CB92D6361A9}"/>
              </a:ext>
            </a:extLst>
          </p:cNvPr>
          <p:cNvPicPr>
            <a:picLocks noGrp="1" noChangeAspect="1"/>
          </p:cNvPicPr>
          <p:nvPr>
            <p:ph idx="1"/>
          </p:nvPr>
        </p:nvPicPr>
        <p:blipFill>
          <a:blip r:embed="rId2"/>
          <a:stretch>
            <a:fillRect/>
          </a:stretch>
        </p:blipFill>
        <p:spPr>
          <a:xfrm>
            <a:off x="1238144" y="1858619"/>
            <a:ext cx="7856429" cy="4462452"/>
          </a:xfrm>
          <a:prstGeom prst="rect">
            <a:avLst/>
          </a:prstGeom>
        </p:spPr>
      </p:pic>
      <p:sp>
        <p:nvSpPr>
          <p:cNvPr id="6" name="Rectangle 5">
            <a:extLst>
              <a:ext uri="{FF2B5EF4-FFF2-40B4-BE49-F238E27FC236}">
                <a16:creationId xmlns:a16="http://schemas.microsoft.com/office/drawing/2014/main" xmlns="" id="{79207531-356F-4AAD-945A-1A35E5212707}"/>
              </a:ext>
            </a:extLst>
          </p:cNvPr>
          <p:cNvSpPr/>
          <p:nvPr/>
        </p:nvSpPr>
        <p:spPr>
          <a:xfrm>
            <a:off x="8913341" y="1969013"/>
            <a:ext cx="3278659" cy="1200329"/>
          </a:xfrm>
          <a:prstGeom prst="rect">
            <a:avLst/>
          </a:prstGeom>
        </p:spPr>
        <p:txBody>
          <a:bodyPr wrap="square">
            <a:spAutoFit/>
          </a:bodyPr>
          <a:lstStyle/>
          <a:p>
            <a:r>
              <a:rPr lang="en-US" dirty="0">
                <a:latin typeface="medium-content-serif-font"/>
              </a:rPr>
              <a:t> YOLO applies a single neural network to the full image for both classification and localization.</a:t>
            </a:r>
            <a:endParaRPr lang="en-US" dirty="0"/>
          </a:p>
        </p:txBody>
      </p:sp>
    </p:spTree>
    <p:extLst>
      <p:ext uri="{BB962C8B-B14F-4D97-AF65-F5344CB8AC3E}">
        <p14:creationId xmlns:p14="http://schemas.microsoft.com/office/powerpoint/2010/main" val="113101578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xmlns="" id="{1FEDA74B-82ED-4384-875C-1567A8FDD470}"/>
              </a:ext>
            </a:extLst>
          </p:cNvPr>
          <p:cNvSpPr>
            <a:spLocks noGrp="1"/>
          </p:cNvSpPr>
          <p:nvPr>
            <p:ph type="ctrTitle"/>
          </p:nvPr>
        </p:nvSpPr>
        <p:spPr>
          <a:xfrm>
            <a:off x="1096963" y="758825"/>
            <a:ext cx="10058400" cy="3565525"/>
          </a:xfrm>
        </p:spPr>
        <p:txBody>
          <a:bodyPr/>
          <a:lstStyle/>
          <a:p>
            <a:r>
              <a:rPr lang="en-US" b="1" dirty="0"/>
              <a:t>Creating train.txt and test.txt</a:t>
            </a:r>
            <a:endParaRPr lang="en-US" dirty="0"/>
          </a:p>
        </p:txBody>
      </p:sp>
    </p:spTree>
    <p:extLst>
      <p:ext uri="{BB962C8B-B14F-4D97-AF65-F5344CB8AC3E}">
        <p14:creationId xmlns:p14="http://schemas.microsoft.com/office/powerpoint/2010/main" val="31325789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F8220126-1129-48BA-8F2B-3C141A5D1893}"/>
              </a:ext>
            </a:extLst>
          </p:cNvPr>
          <p:cNvPicPr>
            <a:picLocks noChangeAspect="1"/>
          </p:cNvPicPr>
          <p:nvPr/>
        </p:nvPicPr>
        <p:blipFill>
          <a:blip r:embed="rId2"/>
          <a:stretch>
            <a:fillRect/>
          </a:stretch>
        </p:blipFill>
        <p:spPr>
          <a:xfrm>
            <a:off x="4930345" y="272492"/>
            <a:ext cx="5301049" cy="5856297"/>
          </a:xfrm>
          <a:prstGeom prst="rect">
            <a:avLst/>
          </a:prstGeom>
        </p:spPr>
      </p:pic>
      <p:sp>
        <p:nvSpPr>
          <p:cNvPr id="3" name="Content Placeholder 2">
            <a:extLst>
              <a:ext uri="{FF2B5EF4-FFF2-40B4-BE49-F238E27FC236}">
                <a16:creationId xmlns:a16="http://schemas.microsoft.com/office/drawing/2014/main" xmlns="" id="{CCFEF8E7-4DC9-4D9B-9FF3-5C86C20801C2}"/>
              </a:ext>
            </a:extLst>
          </p:cNvPr>
          <p:cNvSpPr txBox="1">
            <a:spLocks/>
          </p:cNvSpPr>
          <p:nvPr/>
        </p:nvSpPr>
        <p:spPr>
          <a:xfrm>
            <a:off x="0" y="1446385"/>
            <a:ext cx="10058400" cy="4023360"/>
          </a:xfrm>
          <a:prstGeom prst="rect">
            <a:avLst/>
          </a:prstGeom>
        </p:spPr>
        <p:txBody>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a:t>1.) save split.py in your working directory.</a:t>
            </a:r>
          </a:p>
        </p:txBody>
      </p:sp>
    </p:spTree>
    <p:extLst>
      <p:ext uri="{BB962C8B-B14F-4D97-AF65-F5344CB8AC3E}">
        <p14:creationId xmlns:p14="http://schemas.microsoft.com/office/powerpoint/2010/main" val="131558286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B24697D8-8C4E-40A1-80E7-2D6D5444DB70}"/>
              </a:ext>
            </a:extLst>
          </p:cNvPr>
          <p:cNvPicPr>
            <a:picLocks noChangeAspect="1"/>
          </p:cNvPicPr>
          <p:nvPr/>
        </p:nvPicPr>
        <p:blipFill>
          <a:blip r:embed="rId2"/>
          <a:stretch>
            <a:fillRect/>
          </a:stretch>
        </p:blipFill>
        <p:spPr>
          <a:xfrm>
            <a:off x="702857" y="1167199"/>
            <a:ext cx="6477000" cy="495300"/>
          </a:xfrm>
          <a:prstGeom prst="rect">
            <a:avLst/>
          </a:prstGeom>
        </p:spPr>
      </p:pic>
      <p:sp>
        <p:nvSpPr>
          <p:cNvPr id="7" name="Rectangle 6">
            <a:extLst>
              <a:ext uri="{FF2B5EF4-FFF2-40B4-BE49-F238E27FC236}">
                <a16:creationId xmlns:a16="http://schemas.microsoft.com/office/drawing/2014/main" xmlns="" id="{4B861349-0143-410B-94BE-9F2FFC443D00}"/>
              </a:ext>
            </a:extLst>
          </p:cNvPr>
          <p:cNvSpPr/>
          <p:nvPr/>
        </p:nvSpPr>
        <p:spPr>
          <a:xfrm>
            <a:off x="702857" y="575274"/>
            <a:ext cx="5089727" cy="369332"/>
          </a:xfrm>
          <a:prstGeom prst="rect">
            <a:avLst/>
          </a:prstGeom>
        </p:spPr>
        <p:txBody>
          <a:bodyPr wrap="none">
            <a:spAutoFit/>
          </a:bodyPr>
          <a:lstStyle/>
          <a:p>
            <a:r>
              <a:rPr lang="en-US" dirty="0"/>
              <a:t>2.)open Terminal in the directory of split.py and run:</a:t>
            </a:r>
          </a:p>
        </p:txBody>
      </p:sp>
      <p:sp>
        <p:nvSpPr>
          <p:cNvPr id="9" name="Rectangle 8">
            <a:extLst>
              <a:ext uri="{FF2B5EF4-FFF2-40B4-BE49-F238E27FC236}">
                <a16:creationId xmlns:a16="http://schemas.microsoft.com/office/drawing/2014/main" xmlns="" id="{CFE9049D-AC70-4417-BDC1-3F30DB9FDD3D}"/>
              </a:ext>
            </a:extLst>
          </p:cNvPr>
          <p:cNvSpPr/>
          <p:nvPr/>
        </p:nvSpPr>
        <p:spPr>
          <a:xfrm>
            <a:off x="702857" y="1918040"/>
            <a:ext cx="11085489" cy="646331"/>
          </a:xfrm>
          <a:prstGeom prst="rect">
            <a:avLst/>
          </a:prstGeom>
        </p:spPr>
        <p:txBody>
          <a:bodyPr wrap="square">
            <a:spAutoFit/>
          </a:bodyPr>
          <a:lstStyle/>
          <a:p>
            <a:r>
              <a:rPr lang="en-US" dirty="0"/>
              <a:t>3.) You should see that two new files have been created in your working directory after selecting the directory of where you’ve saved your images in the pop-up GUI.</a:t>
            </a:r>
          </a:p>
        </p:txBody>
      </p:sp>
      <p:pic>
        <p:nvPicPr>
          <p:cNvPr id="10" name="Picture 9">
            <a:extLst>
              <a:ext uri="{FF2B5EF4-FFF2-40B4-BE49-F238E27FC236}">
                <a16:creationId xmlns:a16="http://schemas.microsoft.com/office/drawing/2014/main" xmlns="" id="{0838CCD2-30B1-4791-B7EF-9994B5FB5CF4}"/>
              </a:ext>
            </a:extLst>
          </p:cNvPr>
          <p:cNvPicPr>
            <a:picLocks noChangeAspect="1"/>
          </p:cNvPicPr>
          <p:nvPr/>
        </p:nvPicPr>
        <p:blipFill>
          <a:blip r:embed="rId3"/>
          <a:stretch>
            <a:fillRect/>
          </a:stretch>
        </p:blipFill>
        <p:spPr>
          <a:xfrm>
            <a:off x="824427" y="2662584"/>
            <a:ext cx="904875" cy="209550"/>
          </a:xfrm>
          <a:prstGeom prst="rect">
            <a:avLst/>
          </a:prstGeom>
        </p:spPr>
      </p:pic>
      <p:pic>
        <p:nvPicPr>
          <p:cNvPr id="11" name="Picture 10">
            <a:extLst>
              <a:ext uri="{FF2B5EF4-FFF2-40B4-BE49-F238E27FC236}">
                <a16:creationId xmlns:a16="http://schemas.microsoft.com/office/drawing/2014/main" xmlns="" id="{22A385D1-5881-45A6-BBDF-D8240CA4E79C}"/>
              </a:ext>
            </a:extLst>
          </p:cNvPr>
          <p:cNvPicPr>
            <a:picLocks noChangeAspect="1"/>
          </p:cNvPicPr>
          <p:nvPr/>
        </p:nvPicPr>
        <p:blipFill>
          <a:blip r:embed="rId4"/>
          <a:stretch>
            <a:fillRect/>
          </a:stretch>
        </p:blipFill>
        <p:spPr>
          <a:xfrm>
            <a:off x="824427" y="3031443"/>
            <a:ext cx="838200" cy="209550"/>
          </a:xfrm>
          <a:prstGeom prst="rect">
            <a:avLst/>
          </a:prstGeom>
        </p:spPr>
      </p:pic>
      <p:sp>
        <p:nvSpPr>
          <p:cNvPr id="13" name="Rectangle 12">
            <a:extLst>
              <a:ext uri="{FF2B5EF4-FFF2-40B4-BE49-F238E27FC236}">
                <a16:creationId xmlns:a16="http://schemas.microsoft.com/office/drawing/2014/main" xmlns="" id="{AA7B8F51-18C8-4F58-AE99-81D39B6817AC}"/>
              </a:ext>
            </a:extLst>
          </p:cNvPr>
          <p:cNvSpPr/>
          <p:nvPr/>
        </p:nvSpPr>
        <p:spPr>
          <a:xfrm>
            <a:off x="702857" y="3616535"/>
            <a:ext cx="5725926" cy="369332"/>
          </a:xfrm>
          <a:prstGeom prst="rect">
            <a:avLst/>
          </a:prstGeom>
        </p:spPr>
        <p:txBody>
          <a:bodyPr wrap="none">
            <a:spAutoFit/>
          </a:bodyPr>
          <a:lstStyle/>
          <a:p>
            <a:r>
              <a:rPr lang="en-US" dirty="0"/>
              <a:t>4.) move			 and		 	to the Darknet directory.</a:t>
            </a:r>
          </a:p>
        </p:txBody>
      </p:sp>
      <p:pic>
        <p:nvPicPr>
          <p:cNvPr id="14" name="Picture 13">
            <a:extLst>
              <a:ext uri="{FF2B5EF4-FFF2-40B4-BE49-F238E27FC236}">
                <a16:creationId xmlns:a16="http://schemas.microsoft.com/office/drawing/2014/main" xmlns="" id="{CB3DAA6D-854D-444F-9C27-622CE48D06EF}"/>
              </a:ext>
            </a:extLst>
          </p:cNvPr>
          <p:cNvPicPr>
            <a:picLocks noChangeAspect="1"/>
          </p:cNvPicPr>
          <p:nvPr/>
        </p:nvPicPr>
        <p:blipFill>
          <a:blip r:embed="rId3"/>
          <a:stretch>
            <a:fillRect/>
          </a:stretch>
        </p:blipFill>
        <p:spPr>
          <a:xfrm>
            <a:off x="1662627" y="3720658"/>
            <a:ext cx="904875" cy="209550"/>
          </a:xfrm>
          <a:prstGeom prst="rect">
            <a:avLst/>
          </a:prstGeom>
        </p:spPr>
      </p:pic>
      <p:pic>
        <p:nvPicPr>
          <p:cNvPr id="16" name="Picture 15">
            <a:extLst>
              <a:ext uri="{FF2B5EF4-FFF2-40B4-BE49-F238E27FC236}">
                <a16:creationId xmlns:a16="http://schemas.microsoft.com/office/drawing/2014/main" xmlns="" id="{E8BE742A-CA96-4E03-B076-16C6DFA55F5B}"/>
              </a:ext>
            </a:extLst>
          </p:cNvPr>
          <p:cNvPicPr>
            <a:picLocks noChangeAspect="1"/>
          </p:cNvPicPr>
          <p:nvPr/>
        </p:nvPicPr>
        <p:blipFill>
          <a:blip r:embed="rId4"/>
          <a:stretch>
            <a:fillRect/>
          </a:stretch>
        </p:blipFill>
        <p:spPr>
          <a:xfrm>
            <a:off x="3103157" y="3696426"/>
            <a:ext cx="838200" cy="209550"/>
          </a:xfrm>
          <a:prstGeom prst="rect">
            <a:avLst/>
          </a:prstGeom>
        </p:spPr>
      </p:pic>
    </p:spTree>
    <p:extLst>
      <p:ext uri="{BB962C8B-B14F-4D97-AF65-F5344CB8AC3E}">
        <p14:creationId xmlns:p14="http://schemas.microsoft.com/office/powerpoint/2010/main" val="18778813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2C5D99CD-179F-4EA8-89F4-6C34D3BCEE03}"/>
              </a:ext>
            </a:extLst>
          </p:cNvPr>
          <p:cNvSpPr>
            <a:spLocks noGrp="1"/>
          </p:cNvSpPr>
          <p:nvPr>
            <p:ph idx="1"/>
          </p:nvPr>
        </p:nvSpPr>
        <p:spPr/>
        <p:txBody>
          <a:bodyPr/>
          <a:lstStyle/>
          <a:p>
            <a:r>
              <a:rPr lang="en-US" dirty="0"/>
              <a:t>As you can see in the preceding figure, the level of sharpening depends on the type of kernel we use. </a:t>
            </a:r>
            <a:endParaRPr lang="en-US" dirty="0" smtClean="0"/>
          </a:p>
          <a:p>
            <a:r>
              <a:rPr lang="en-US" dirty="0" smtClean="0"/>
              <a:t>We </a:t>
            </a:r>
            <a:r>
              <a:rPr lang="en-US" dirty="0"/>
              <a:t>have a lot of freedom to customize the kernel here, and each kernel will give you a different kind of sharpening. </a:t>
            </a:r>
            <a:endParaRPr lang="en-US" dirty="0" smtClean="0"/>
          </a:p>
          <a:p>
            <a:r>
              <a:rPr lang="en-US" dirty="0" smtClean="0"/>
              <a:t>To </a:t>
            </a:r>
            <a:r>
              <a:rPr lang="en-US" dirty="0"/>
              <a:t>just sharpen an image, like we are doing in the top right image in the preceding picture, we would use a kernel like this:</a:t>
            </a:r>
          </a:p>
        </p:txBody>
      </p:sp>
      <p:pic>
        <p:nvPicPr>
          <p:cNvPr id="5" name="Picture 4">
            <a:extLst>
              <a:ext uri="{FF2B5EF4-FFF2-40B4-BE49-F238E27FC236}">
                <a16:creationId xmlns:a16="http://schemas.microsoft.com/office/drawing/2014/main" xmlns="" id="{6CA215A2-E25A-4116-983F-496C395CA883}"/>
              </a:ext>
            </a:extLst>
          </p:cNvPr>
          <p:cNvPicPr>
            <a:picLocks noChangeAspect="1"/>
          </p:cNvPicPr>
          <p:nvPr/>
        </p:nvPicPr>
        <p:blipFill>
          <a:blip r:embed="rId2"/>
          <a:stretch>
            <a:fillRect/>
          </a:stretch>
        </p:blipFill>
        <p:spPr>
          <a:xfrm>
            <a:off x="4205984" y="3986177"/>
            <a:ext cx="2937347" cy="1736906"/>
          </a:xfrm>
          <a:prstGeom prst="rect">
            <a:avLst/>
          </a:prstGeom>
        </p:spPr>
      </p:pic>
    </p:spTree>
    <p:extLst>
      <p:ext uri="{BB962C8B-B14F-4D97-AF65-F5344CB8AC3E}">
        <p14:creationId xmlns:p14="http://schemas.microsoft.com/office/powerpoint/2010/main" val="20589592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AD836A0-0388-4570-9C3F-E8ABD4A63B65}"/>
              </a:ext>
            </a:extLst>
          </p:cNvPr>
          <p:cNvSpPr>
            <a:spLocks noGrp="1"/>
          </p:cNvSpPr>
          <p:nvPr>
            <p:ph type="title"/>
          </p:nvPr>
        </p:nvSpPr>
        <p:spPr/>
        <p:txBody>
          <a:bodyPr/>
          <a:lstStyle/>
          <a:p>
            <a:r>
              <a:rPr lang="en-US" dirty="0"/>
              <a:t>Downloading pre-trained weights</a:t>
            </a:r>
          </a:p>
        </p:txBody>
      </p:sp>
      <p:sp>
        <p:nvSpPr>
          <p:cNvPr id="3" name="Content Placeholder 2">
            <a:extLst>
              <a:ext uri="{FF2B5EF4-FFF2-40B4-BE49-F238E27FC236}">
                <a16:creationId xmlns:a16="http://schemas.microsoft.com/office/drawing/2014/main" xmlns="" id="{475CEF84-4410-4623-9DA4-37A69C8DED32}"/>
              </a:ext>
            </a:extLst>
          </p:cNvPr>
          <p:cNvSpPr>
            <a:spLocks noGrp="1"/>
          </p:cNvSpPr>
          <p:nvPr>
            <p:ph idx="1"/>
          </p:nvPr>
        </p:nvSpPr>
        <p:spPr/>
        <p:txBody>
          <a:bodyPr/>
          <a:lstStyle/>
          <a:p>
            <a:r>
              <a:rPr lang="en-US" dirty="0"/>
              <a:t>5.)Save the weights for the convolutional layers to the Darknet directory:</a:t>
            </a:r>
          </a:p>
        </p:txBody>
      </p:sp>
      <p:pic>
        <p:nvPicPr>
          <p:cNvPr id="4" name="Picture 3">
            <a:extLst>
              <a:ext uri="{FF2B5EF4-FFF2-40B4-BE49-F238E27FC236}">
                <a16:creationId xmlns:a16="http://schemas.microsoft.com/office/drawing/2014/main" xmlns="" id="{713A8251-B223-4EDD-ACC7-7D45FFD286FA}"/>
              </a:ext>
            </a:extLst>
          </p:cNvPr>
          <p:cNvPicPr>
            <a:picLocks noChangeAspect="1"/>
          </p:cNvPicPr>
          <p:nvPr/>
        </p:nvPicPr>
        <p:blipFill>
          <a:blip r:embed="rId2"/>
          <a:stretch>
            <a:fillRect/>
          </a:stretch>
        </p:blipFill>
        <p:spPr>
          <a:xfrm>
            <a:off x="1097280" y="2457063"/>
            <a:ext cx="6448425" cy="485775"/>
          </a:xfrm>
          <a:prstGeom prst="rect">
            <a:avLst/>
          </a:prstGeom>
        </p:spPr>
      </p:pic>
    </p:spTree>
    <p:extLst>
      <p:ext uri="{BB962C8B-B14F-4D97-AF65-F5344CB8AC3E}">
        <p14:creationId xmlns:p14="http://schemas.microsoft.com/office/powerpoint/2010/main" val="244641957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5EF87ED-42D3-42F1-9E62-61EE9A127C85}"/>
              </a:ext>
            </a:extLst>
          </p:cNvPr>
          <p:cNvSpPr>
            <a:spLocks noGrp="1"/>
          </p:cNvSpPr>
          <p:nvPr>
            <p:ph type="title"/>
          </p:nvPr>
        </p:nvSpPr>
        <p:spPr/>
        <p:txBody>
          <a:bodyPr/>
          <a:lstStyle/>
          <a:p>
            <a:r>
              <a:rPr lang="en-US" b="1" dirty="0"/>
              <a:t>Configuring .data</a:t>
            </a:r>
            <a:endParaRPr lang="en-US" dirty="0"/>
          </a:p>
        </p:txBody>
      </p:sp>
      <p:sp>
        <p:nvSpPr>
          <p:cNvPr id="3" name="Content Placeholder 2">
            <a:extLst>
              <a:ext uri="{FF2B5EF4-FFF2-40B4-BE49-F238E27FC236}">
                <a16:creationId xmlns:a16="http://schemas.microsoft.com/office/drawing/2014/main" xmlns="" id="{E74FA11A-9B64-47D3-86C9-3CA196B7B9A9}"/>
              </a:ext>
            </a:extLst>
          </p:cNvPr>
          <p:cNvSpPr>
            <a:spLocks noGrp="1"/>
          </p:cNvSpPr>
          <p:nvPr>
            <p:ph idx="1"/>
          </p:nvPr>
        </p:nvSpPr>
        <p:spPr/>
        <p:txBody>
          <a:bodyPr/>
          <a:lstStyle/>
          <a:p>
            <a:r>
              <a:rPr lang="en-US" dirty="0"/>
              <a:t>In your Darknet directory, create 		and fill in the contents with the following:</a:t>
            </a:r>
          </a:p>
        </p:txBody>
      </p:sp>
      <p:pic>
        <p:nvPicPr>
          <p:cNvPr id="5" name="Picture 4">
            <a:extLst>
              <a:ext uri="{FF2B5EF4-FFF2-40B4-BE49-F238E27FC236}">
                <a16:creationId xmlns:a16="http://schemas.microsoft.com/office/drawing/2014/main" xmlns="" id="{BD760756-0BBC-4424-B153-C6C7D4A33619}"/>
              </a:ext>
            </a:extLst>
          </p:cNvPr>
          <p:cNvPicPr>
            <a:picLocks noChangeAspect="1"/>
          </p:cNvPicPr>
          <p:nvPr/>
        </p:nvPicPr>
        <p:blipFill>
          <a:blip r:embed="rId2"/>
          <a:stretch>
            <a:fillRect/>
          </a:stretch>
        </p:blipFill>
        <p:spPr>
          <a:xfrm>
            <a:off x="4690289" y="1901339"/>
            <a:ext cx="809625" cy="228600"/>
          </a:xfrm>
          <a:prstGeom prst="rect">
            <a:avLst/>
          </a:prstGeom>
        </p:spPr>
      </p:pic>
      <p:pic>
        <p:nvPicPr>
          <p:cNvPr id="6" name="Picture 5">
            <a:extLst>
              <a:ext uri="{FF2B5EF4-FFF2-40B4-BE49-F238E27FC236}">
                <a16:creationId xmlns:a16="http://schemas.microsoft.com/office/drawing/2014/main" xmlns="" id="{0EF5F007-F10B-42F6-BA54-202D3A64DF0D}"/>
              </a:ext>
            </a:extLst>
          </p:cNvPr>
          <p:cNvPicPr>
            <a:picLocks noChangeAspect="1"/>
          </p:cNvPicPr>
          <p:nvPr/>
        </p:nvPicPr>
        <p:blipFill>
          <a:blip r:embed="rId3"/>
          <a:stretch>
            <a:fillRect/>
          </a:stretch>
        </p:blipFill>
        <p:spPr>
          <a:xfrm>
            <a:off x="1097279" y="2435362"/>
            <a:ext cx="9053053" cy="1642368"/>
          </a:xfrm>
          <a:prstGeom prst="rect">
            <a:avLst/>
          </a:prstGeom>
        </p:spPr>
      </p:pic>
    </p:spTree>
    <p:extLst>
      <p:ext uri="{BB962C8B-B14F-4D97-AF65-F5344CB8AC3E}">
        <p14:creationId xmlns:p14="http://schemas.microsoft.com/office/powerpoint/2010/main" val="134587095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643D64A-9209-48EA-A044-B4C565F9C32E}"/>
              </a:ext>
            </a:extLst>
          </p:cNvPr>
          <p:cNvSpPr>
            <a:spLocks noGrp="1"/>
          </p:cNvSpPr>
          <p:nvPr>
            <p:ph type="title"/>
          </p:nvPr>
        </p:nvSpPr>
        <p:spPr/>
        <p:txBody>
          <a:bodyPr/>
          <a:lstStyle/>
          <a:p>
            <a:r>
              <a:rPr lang="en-US" b="1" dirty="0"/>
              <a:t>Configuring .names</a:t>
            </a:r>
            <a:endParaRPr lang="en-US" dirty="0"/>
          </a:p>
        </p:txBody>
      </p:sp>
      <p:sp>
        <p:nvSpPr>
          <p:cNvPr id="3" name="Content Placeholder 2">
            <a:extLst>
              <a:ext uri="{FF2B5EF4-FFF2-40B4-BE49-F238E27FC236}">
                <a16:creationId xmlns:a16="http://schemas.microsoft.com/office/drawing/2014/main" xmlns="" id="{CFAC0AB0-604D-46B6-AA84-58D46D90A204}"/>
              </a:ext>
            </a:extLst>
          </p:cNvPr>
          <p:cNvSpPr>
            <a:spLocks noGrp="1"/>
          </p:cNvSpPr>
          <p:nvPr>
            <p:ph idx="1"/>
          </p:nvPr>
        </p:nvSpPr>
        <p:spPr/>
        <p:txBody>
          <a:bodyPr/>
          <a:lstStyle/>
          <a:p>
            <a:r>
              <a:rPr lang="en-US" dirty="0"/>
              <a:t>In your Darknet directory, create 		and fill in the contents with the name of your custom class. For example, the contents of your 		may simply be:</a:t>
            </a:r>
          </a:p>
        </p:txBody>
      </p:sp>
      <p:pic>
        <p:nvPicPr>
          <p:cNvPr id="6" name="Picture 5">
            <a:extLst>
              <a:ext uri="{FF2B5EF4-FFF2-40B4-BE49-F238E27FC236}">
                <a16:creationId xmlns:a16="http://schemas.microsoft.com/office/drawing/2014/main" xmlns="" id="{4569CD1F-2040-4A72-A9C0-814135B070FD}"/>
              </a:ext>
            </a:extLst>
          </p:cNvPr>
          <p:cNvPicPr>
            <a:picLocks noChangeAspect="1"/>
          </p:cNvPicPr>
          <p:nvPr/>
        </p:nvPicPr>
        <p:blipFill>
          <a:blip r:embed="rId2"/>
          <a:stretch>
            <a:fillRect/>
          </a:stretch>
        </p:blipFill>
        <p:spPr>
          <a:xfrm>
            <a:off x="4602763" y="1938410"/>
            <a:ext cx="1036049" cy="211666"/>
          </a:xfrm>
          <a:prstGeom prst="rect">
            <a:avLst/>
          </a:prstGeom>
        </p:spPr>
      </p:pic>
      <p:pic>
        <p:nvPicPr>
          <p:cNvPr id="7" name="Picture 6">
            <a:extLst>
              <a:ext uri="{FF2B5EF4-FFF2-40B4-BE49-F238E27FC236}">
                <a16:creationId xmlns:a16="http://schemas.microsoft.com/office/drawing/2014/main" xmlns="" id="{57B66975-7B87-4F9A-B15E-4751B9ABB8C4}"/>
              </a:ext>
            </a:extLst>
          </p:cNvPr>
          <p:cNvPicPr>
            <a:picLocks noChangeAspect="1"/>
          </p:cNvPicPr>
          <p:nvPr/>
        </p:nvPicPr>
        <p:blipFill>
          <a:blip r:embed="rId2"/>
          <a:stretch>
            <a:fillRect/>
          </a:stretch>
        </p:blipFill>
        <p:spPr>
          <a:xfrm>
            <a:off x="5410072" y="2239893"/>
            <a:ext cx="1036049" cy="211666"/>
          </a:xfrm>
          <a:prstGeom prst="rect">
            <a:avLst/>
          </a:prstGeom>
        </p:spPr>
      </p:pic>
      <p:sp>
        <p:nvSpPr>
          <p:cNvPr id="8" name="TextBox 7">
            <a:extLst>
              <a:ext uri="{FF2B5EF4-FFF2-40B4-BE49-F238E27FC236}">
                <a16:creationId xmlns:a16="http://schemas.microsoft.com/office/drawing/2014/main" xmlns="" id="{00BDC128-9291-40AE-982F-7137DB225C66}"/>
              </a:ext>
            </a:extLst>
          </p:cNvPr>
          <p:cNvSpPr txBox="1"/>
          <p:nvPr/>
        </p:nvSpPr>
        <p:spPr>
          <a:xfrm>
            <a:off x="1680519" y="3429000"/>
            <a:ext cx="1388522" cy="369332"/>
          </a:xfrm>
          <a:prstGeom prst="rect">
            <a:avLst/>
          </a:prstGeom>
          <a:noFill/>
        </p:spPr>
        <p:txBody>
          <a:bodyPr wrap="none" rtlCol="0">
            <a:spAutoFit/>
          </a:bodyPr>
          <a:lstStyle/>
          <a:p>
            <a:r>
              <a:rPr lang="en-US" dirty="0"/>
              <a:t>Object name</a:t>
            </a:r>
          </a:p>
        </p:txBody>
      </p:sp>
    </p:spTree>
    <p:extLst>
      <p:ext uri="{BB962C8B-B14F-4D97-AF65-F5344CB8AC3E}">
        <p14:creationId xmlns:p14="http://schemas.microsoft.com/office/powerpoint/2010/main" val="351852870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49E75C8-DCE7-4837-8346-87355890A149}"/>
              </a:ext>
            </a:extLst>
          </p:cNvPr>
          <p:cNvSpPr>
            <a:spLocks noGrp="1"/>
          </p:cNvSpPr>
          <p:nvPr>
            <p:ph type="title"/>
          </p:nvPr>
        </p:nvSpPr>
        <p:spPr>
          <a:xfrm>
            <a:off x="918519" y="593093"/>
            <a:ext cx="10058400" cy="826154"/>
          </a:xfrm>
        </p:spPr>
        <p:txBody>
          <a:bodyPr/>
          <a:lstStyle/>
          <a:p>
            <a:r>
              <a:rPr lang="en-US" b="1" dirty="0"/>
              <a:t> Configuring .</a:t>
            </a:r>
            <a:r>
              <a:rPr lang="en-US" b="1" dirty="0" err="1"/>
              <a:t>cfg</a:t>
            </a:r>
            <a:endParaRPr lang="en-US" dirty="0"/>
          </a:p>
        </p:txBody>
      </p:sp>
      <p:sp>
        <p:nvSpPr>
          <p:cNvPr id="3" name="Content Placeholder 2">
            <a:extLst>
              <a:ext uri="{FF2B5EF4-FFF2-40B4-BE49-F238E27FC236}">
                <a16:creationId xmlns:a16="http://schemas.microsoft.com/office/drawing/2014/main" xmlns="" id="{FCB5851E-70C4-4A0C-9F67-560878468C82}"/>
              </a:ext>
            </a:extLst>
          </p:cNvPr>
          <p:cNvSpPr>
            <a:spLocks noGrp="1"/>
          </p:cNvSpPr>
          <p:nvPr>
            <p:ph idx="1"/>
          </p:nvPr>
        </p:nvSpPr>
        <p:spPr>
          <a:xfrm>
            <a:off x="1097280" y="1417320"/>
            <a:ext cx="10058400" cy="4023360"/>
          </a:xfrm>
        </p:spPr>
        <p:txBody>
          <a:bodyPr/>
          <a:lstStyle/>
          <a:p>
            <a:r>
              <a:rPr lang="en-US" dirty="0"/>
              <a:t>We will now create a 	 file to define our architecture. Let’s get us started.</a:t>
            </a:r>
          </a:p>
        </p:txBody>
      </p:sp>
      <p:pic>
        <p:nvPicPr>
          <p:cNvPr id="5" name="Picture 4">
            <a:extLst>
              <a:ext uri="{FF2B5EF4-FFF2-40B4-BE49-F238E27FC236}">
                <a16:creationId xmlns:a16="http://schemas.microsoft.com/office/drawing/2014/main" xmlns="" id="{F0A2FAC9-F416-4314-B0E0-D1BAA961A3D1}"/>
              </a:ext>
            </a:extLst>
          </p:cNvPr>
          <p:cNvPicPr>
            <a:picLocks noChangeAspect="1"/>
          </p:cNvPicPr>
          <p:nvPr/>
        </p:nvPicPr>
        <p:blipFill>
          <a:blip r:embed="rId2"/>
          <a:stretch>
            <a:fillRect/>
          </a:stretch>
        </p:blipFill>
        <p:spPr>
          <a:xfrm>
            <a:off x="3405574" y="1486882"/>
            <a:ext cx="438150" cy="209550"/>
          </a:xfrm>
          <a:prstGeom prst="rect">
            <a:avLst/>
          </a:prstGeom>
        </p:spPr>
      </p:pic>
      <p:sp>
        <p:nvSpPr>
          <p:cNvPr id="6" name="Rectangle 5">
            <a:extLst>
              <a:ext uri="{FF2B5EF4-FFF2-40B4-BE49-F238E27FC236}">
                <a16:creationId xmlns:a16="http://schemas.microsoft.com/office/drawing/2014/main" xmlns="" id="{A9F3DC3E-3315-4D40-B478-ACE81FB3CC30}"/>
              </a:ext>
            </a:extLst>
          </p:cNvPr>
          <p:cNvSpPr/>
          <p:nvPr/>
        </p:nvSpPr>
        <p:spPr>
          <a:xfrm>
            <a:off x="1097280" y="1748019"/>
            <a:ext cx="1878719" cy="369332"/>
          </a:xfrm>
          <a:prstGeom prst="rect">
            <a:avLst/>
          </a:prstGeom>
        </p:spPr>
        <p:txBody>
          <a:bodyPr wrap="none">
            <a:spAutoFit/>
          </a:bodyPr>
          <a:lstStyle/>
          <a:p>
            <a:r>
              <a:rPr lang="en-US" b="1" dirty="0">
                <a:latin typeface="medium-content-sans-serif-font"/>
              </a:rPr>
              <a:t>1.) yolov3-tiny.cfg</a:t>
            </a:r>
            <a:endParaRPr lang="en-US" b="1" i="0" dirty="0">
              <a:effectLst/>
              <a:latin typeface="medium-content-sans-serif-font"/>
            </a:endParaRPr>
          </a:p>
        </p:txBody>
      </p:sp>
      <p:sp>
        <p:nvSpPr>
          <p:cNvPr id="8" name="Rectangle 7">
            <a:extLst>
              <a:ext uri="{FF2B5EF4-FFF2-40B4-BE49-F238E27FC236}">
                <a16:creationId xmlns:a16="http://schemas.microsoft.com/office/drawing/2014/main" xmlns="" id="{01FF2457-1478-4078-A9B0-83FA130BF347}"/>
              </a:ext>
            </a:extLst>
          </p:cNvPr>
          <p:cNvSpPr/>
          <p:nvPr/>
        </p:nvSpPr>
        <p:spPr>
          <a:xfrm>
            <a:off x="1097280" y="2025204"/>
            <a:ext cx="6096000" cy="646331"/>
          </a:xfrm>
          <a:prstGeom prst="rect">
            <a:avLst/>
          </a:prstGeom>
        </p:spPr>
        <p:txBody>
          <a:bodyPr>
            <a:spAutoFit/>
          </a:bodyPr>
          <a:lstStyle/>
          <a:p>
            <a:r>
              <a:rPr lang="en-US" dirty="0"/>
              <a:t>Go to the </a:t>
            </a:r>
            <a:r>
              <a:rPr lang="en-US" dirty="0" err="1"/>
              <a:t>cfg</a:t>
            </a:r>
            <a:r>
              <a:rPr lang="en-US" dirty="0"/>
              <a:t> directory under the Darknet directory and make a copy of yolov3-tiny.cfg:</a:t>
            </a:r>
          </a:p>
        </p:txBody>
      </p:sp>
      <p:pic>
        <p:nvPicPr>
          <p:cNvPr id="9" name="Picture 8">
            <a:extLst>
              <a:ext uri="{FF2B5EF4-FFF2-40B4-BE49-F238E27FC236}">
                <a16:creationId xmlns:a16="http://schemas.microsoft.com/office/drawing/2014/main" xmlns="" id="{25B77D9A-DAA8-4DBC-B486-D09F30DFA360}"/>
              </a:ext>
            </a:extLst>
          </p:cNvPr>
          <p:cNvPicPr>
            <a:picLocks noChangeAspect="1"/>
          </p:cNvPicPr>
          <p:nvPr/>
        </p:nvPicPr>
        <p:blipFill>
          <a:blip r:embed="rId3"/>
          <a:stretch>
            <a:fillRect/>
          </a:stretch>
        </p:blipFill>
        <p:spPr>
          <a:xfrm>
            <a:off x="1097280" y="2733786"/>
            <a:ext cx="6477000" cy="666750"/>
          </a:xfrm>
          <a:prstGeom prst="rect">
            <a:avLst/>
          </a:prstGeom>
        </p:spPr>
      </p:pic>
      <p:sp>
        <p:nvSpPr>
          <p:cNvPr id="11" name="Rectangle 10">
            <a:extLst>
              <a:ext uri="{FF2B5EF4-FFF2-40B4-BE49-F238E27FC236}">
                <a16:creationId xmlns:a16="http://schemas.microsoft.com/office/drawing/2014/main" xmlns="" id="{F1BDF4B2-3C55-4A65-A412-BAC977FA9B57}"/>
              </a:ext>
            </a:extLst>
          </p:cNvPr>
          <p:cNvSpPr/>
          <p:nvPr/>
        </p:nvSpPr>
        <p:spPr>
          <a:xfrm>
            <a:off x="1097280" y="3457465"/>
            <a:ext cx="6096000" cy="2585323"/>
          </a:xfrm>
          <a:prstGeom prst="rect">
            <a:avLst/>
          </a:prstGeom>
        </p:spPr>
        <p:txBody>
          <a:bodyPr>
            <a:spAutoFit/>
          </a:bodyPr>
          <a:lstStyle/>
          <a:p>
            <a:r>
              <a:rPr lang="en-US" dirty="0"/>
              <a:t>Open </a:t>
            </a:r>
            <a:r>
              <a:rPr lang="en-US" dirty="0" err="1"/>
              <a:t>obj.cfg</a:t>
            </a:r>
            <a:r>
              <a:rPr lang="en-US" dirty="0"/>
              <a:t> with a text editor and edit as following:</a:t>
            </a:r>
          </a:p>
          <a:p>
            <a:r>
              <a:rPr lang="en-US" dirty="0"/>
              <a:t>In line 3, set batch=24 to use 24 images for every training step.</a:t>
            </a:r>
          </a:p>
          <a:p>
            <a:r>
              <a:rPr lang="en-US" dirty="0"/>
              <a:t>In line 4, set subdivisions=8 to subdivide the batch by 8 to speed up the training process and encourage generalization.</a:t>
            </a:r>
          </a:p>
          <a:p>
            <a:r>
              <a:rPr lang="en-US" dirty="0"/>
              <a:t>In line 127, set filters=(classes + 5)*3, e.g. filters=1.</a:t>
            </a:r>
          </a:p>
          <a:p>
            <a:r>
              <a:rPr lang="en-US" dirty="0"/>
              <a:t>In line 135, set classes=1, the number of custom classes.</a:t>
            </a:r>
          </a:p>
          <a:p>
            <a:r>
              <a:rPr lang="en-US" dirty="0"/>
              <a:t>In line 171, set filters=(classes + 5)*3, e.g. filters=1.</a:t>
            </a:r>
          </a:p>
          <a:p>
            <a:r>
              <a:rPr lang="en-US" dirty="0"/>
              <a:t>In line 177, set classes=1, the number of custom classes.</a:t>
            </a:r>
          </a:p>
          <a:p>
            <a:r>
              <a:rPr lang="en-US" dirty="0"/>
              <a:t>Then, save the file.</a:t>
            </a:r>
          </a:p>
        </p:txBody>
      </p:sp>
    </p:spTree>
    <p:extLst>
      <p:ext uri="{BB962C8B-B14F-4D97-AF65-F5344CB8AC3E}">
        <p14:creationId xmlns:p14="http://schemas.microsoft.com/office/powerpoint/2010/main" val="325212907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xmlns="" id="{7BB25182-A1A8-465B-83C7-7C5800DD2E98}"/>
              </a:ext>
            </a:extLst>
          </p:cNvPr>
          <p:cNvSpPr/>
          <p:nvPr/>
        </p:nvSpPr>
        <p:spPr>
          <a:xfrm>
            <a:off x="3048000" y="889844"/>
            <a:ext cx="6096000" cy="5078313"/>
          </a:xfrm>
          <a:prstGeom prst="rect">
            <a:avLst/>
          </a:prstGeom>
        </p:spPr>
        <p:txBody>
          <a:bodyPr>
            <a:spAutoFit/>
          </a:bodyPr>
          <a:lstStyle/>
          <a:p>
            <a:r>
              <a:rPr lang="en-US" dirty="0"/>
              <a:t>9. (Optional) Change configurations to save weights at lower iteration intervals</a:t>
            </a:r>
          </a:p>
          <a:p>
            <a:r>
              <a:rPr lang="en-US" dirty="0"/>
              <a:t>After you start training, you will notice that YOLO saves the weights at each hundredth iteration until iteration 900. After that, the next set of saved weights will be at iteration 10,000, 20,000, and so on. That’s a long time to wait for each checkpoint. What if you have to pause your training at, for example, iteration 19,900? You would have to resume from iteration 10,000!</a:t>
            </a:r>
          </a:p>
          <a:p>
            <a:r>
              <a:rPr lang="en-US" dirty="0"/>
              <a:t>To save your weights at lower iteration intervals, open </a:t>
            </a:r>
            <a:r>
              <a:rPr lang="en-US" dirty="0" err="1"/>
              <a:t>detector.c</a:t>
            </a:r>
            <a:r>
              <a:rPr lang="en-US" dirty="0"/>
              <a:t> under the examples directory in the Darknet directory with a text editor.</a:t>
            </a:r>
          </a:p>
          <a:p>
            <a:r>
              <a:rPr lang="en-US" dirty="0"/>
              <a:t>Then, edit line 138 to describe when you would like your weights to be saved. For example, change if(i%10000==0 || (</a:t>
            </a:r>
            <a:r>
              <a:rPr lang="en-US" dirty="0" err="1"/>
              <a:t>i</a:t>
            </a:r>
            <a:r>
              <a:rPr lang="en-US" dirty="0"/>
              <a:t> &lt; 1000 &amp;&amp; i%100 == 0)) to if(i%1000 == 0 || (</a:t>
            </a:r>
            <a:r>
              <a:rPr lang="en-US" dirty="0" err="1"/>
              <a:t>i</a:t>
            </a:r>
            <a:r>
              <a:rPr lang="en-US" dirty="0"/>
              <a:t> &lt; 1000 &amp;&amp; i%100 == 0)) to save the weights at each thousandth iteration after 900.</a:t>
            </a:r>
          </a:p>
          <a:p>
            <a:r>
              <a:rPr lang="en-US" dirty="0"/>
              <a:t>Finally, save the file and run make.</a:t>
            </a:r>
          </a:p>
        </p:txBody>
      </p:sp>
    </p:spTree>
    <p:extLst>
      <p:ext uri="{BB962C8B-B14F-4D97-AF65-F5344CB8AC3E}">
        <p14:creationId xmlns:p14="http://schemas.microsoft.com/office/powerpoint/2010/main" val="391824277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1414174-87B7-4D1F-9EF7-86C167AD13FD}"/>
              </a:ext>
            </a:extLst>
          </p:cNvPr>
          <p:cNvSpPr>
            <a:spLocks noGrp="1"/>
          </p:cNvSpPr>
          <p:nvPr>
            <p:ph type="title"/>
          </p:nvPr>
        </p:nvSpPr>
        <p:spPr/>
        <p:txBody>
          <a:bodyPr/>
          <a:lstStyle/>
          <a:p>
            <a:r>
              <a:rPr lang="en-US" b="1" dirty="0"/>
              <a:t>Train models</a:t>
            </a:r>
            <a:endParaRPr lang="en-US" dirty="0"/>
          </a:p>
        </p:txBody>
      </p:sp>
      <p:sp>
        <p:nvSpPr>
          <p:cNvPr id="3" name="Content Placeholder 2">
            <a:extLst>
              <a:ext uri="{FF2B5EF4-FFF2-40B4-BE49-F238E27FC236}">
                <a16:creationId xmlns:a16="http://schemas.microsoft.com/office/drawing/2014/main" xmlns="" id="{411D649F-1008-4987-8611-76C3E7FFE426}"/>
              </a:ext>
            </a:extLst>
          </p:cNvPr>
          <p:cNvSpPr>
            <a:spLocks noGrp="1"/>
          </p:cNvSpPr>
          <p:nvPr>
            <p:ph idx="1"/>
          </p:nvPr>
        </p:nvSpPr>
        <p:spPr/>
        <p:txBody>
          <a:bodyPr/>
          <a:lstStyle/>
          <a:p>
            <a:r>
              <a:rPr lang="en-US" dirty="0"/>
              <a:t>To start training, open Terminal the directory of Darknet and run:</a:t>
            </a:r>
          </a:p>
        </p:txBody>
      </p:sp>
      <p:pic>
        <p:nvPicPr>
          <p:cNvPr id="4" name="Picture 3">
            <a:extLst>
              <a:ext uri="{FF2B5EF4-FFF2-40B4-BE49-F238E27FC236}">
                <a16:creationId xmlns:a16="http://schemas.microsoft.com/office/drawing/2014/main" xmlns="" id="{191DDE77-9269-4AAC-A6BA-BE466301578C}"/>
              </a:ext>
            </a:extLst>
          </p:cNvPr>
          <p:cNvPicPr>
            <a:picLocks noChangeAspect="1"/>
          </p:cNvPicPr>
          <p:nvPr/>
        </p:nvPicPr>
        <p:blipFill>
          <a:blip r:embed="rId2"/>
          <a:stretch>
            <a:fillRect/>
          </a:stretch>
        </p:blipFill>
        <p:spPr>
          <a:xfrm>
            <a:off x="1097280" y="2365804"/>
            <a:ext cx="6477000" cy="495300"/>
          </a:xfrm>
          <a:prstGeom prst="rect">
            <a:avLst/>
          </a:prstGeom>
        </p:spPr>
      </p:pic>
    </p:spTree>
    <p:extLst>
      <p:ext uri="{BB962C8B-B14F-4D97-AF65-F5344CB8AC3E}">
        <p14:creationId xmlns:p14="http://schemas.microsoft.com/office/powerpoint/2010/main" val="86145134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0B97D27-26C9-4821-8AEF-04A0ED5B1541}"/>
              </a:ext>
            </a:extLst>
          </p:cNvPr>
          <p:cNvSpPr>
            <a:spLocks noGrp="1"/>
          </p:cNvSpPr>
          <p:nvPr>
            <p:ph type="title"/>
          </p:nvPr>
        </p:nvSpPr>
        <p:spPr/>
        <p:txBody>
          <a:bodyPr/>
          <a:lstStyle/>
          <a:p>
            <a:r>
              <a:rPr lang="en-US" b="1" dirty="0"/>
              <a:t>Waiting</a:t>
            </a:r>
            <a:endParaRPr lang="en-US" dirty="0"/>
          </a:p>
        </p:txBody>
      </p:sp>
      <p:pic>
        <p:nvPicPr>
          <p:cNvPr id="4" name="Content Placeholder 3">
            <a:extLst>
              <a:ext uri="{FF2B5EF4-FFF2-40B4-BE49-F238E27FC236}">
                <a16:creationId xmlns:a16="http://schemas.microsoft.com/office/drawing/2014/main" xmlns="" id="{763BD7EE-D318-49C3-B429-7371AF4B59E9}"/>
              </a:ext>
            </a:extLst>
          </p:cNvPr>
          <p:cNvPicPr>
            <a:picLocks noGrp="1" noChangeAspect="1"/>
          </p:cNvPicPr>
          <p:nvPr>
            <p:ph idx="1"/>
          </p:nvPr>
        </p:nvPicPr>
        <p:blipFill>
          <a:blip r:embed="rId2"/>
          <a:stretch>
            <a:fillRect/>
          </a:stretch>
        </p:blipFill>
        <p:spPr>
          <a:xfrm>
            <a:off x="1188842" y="2070786"/>
            <a:ext cx="9814315" cy="929589"/>
          </a:xfrm>
          <a:prstGeom prst="rect">
            <a:avLst/>
          </a:prstGeom>
        </p:spPr>
      </p:pic>
    </p:spTree>
    <p:extLst>
      <p:ext uri="{BB962C8B-B14F-4D97-AF65-F5344CB8AC3E}">
        <p14:creationId xmlns:p14="http://schemas.microsoft.com/office/powerpoint/2010/main" val="17565733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E5F3121-FF1D-428F-9EE1-DCFAE98AED12}"/>
              </a:ext>
            </a:extLst>
          </p:cNvPr>
          <p:cNvSpPr>
            <a:spLocks noGrp="1"/>
          </p:cNvSpPr>
          <p:nvPr>
            <p:ph type="title"/>
          </p:nvPr>
        </p:nvSpPr>
        <p:spPr/>
        <p:txBody>
          <a:bodyPr>
            <a:normAutofit/>
          </a:bodyPr>
          <a:lstStyle/>
          <a:p>
            <a:r>
              <a:rPr lang="en-US" sz="2000" dirty="0"/>
              <a:t>If we want to do excessive sharpening, like in the bottom left image, we would use the following kernel: </a:t>
            </a:r>
          </a:p>
        </p:txBody>
      </p:sp>
      <p:pic>
        <p:nvPicPr>
          <p:cNvPr id="4" name="Picture 3">
            <a:extLst>
              <a:ext uri="{FF2B5EF4-FFF2-40B4-BE49-F238E27FC236}">
                <a16:creationId xmlns:a16="http://schemas.microsoft.com/office/drawing/2014/main" xmlns="" id="{DA4C1204-FF09-427E-8B7C-A3CECF740F92}"/>
              </a:ext>
            </a:extLst>
          </p:cNvPr>
          <p:cNvPicPr>
            <a:picLocks noChangeAspect="1"/>
          </p:cNvPicPr>
          <p:nvPr/>
        </p:nvPicPr>
        <p:blipFill>
          <a:blip r:embed="rId2"/>
          <a:stretch>
            <a:fillRect/>
          </a:stretch>
        </p:blipFill>
        <p:spPr>
          <a:xfrm>
            <a:off x="4844907" y="1946719"/>
            <a:ext cx="2502185" cy="1482281"/>
          </a:xfrm>
          <a:prstGeom prst="rect">
            <a:avLst/>
          </a:prstGeom>
        </p:spPr>
      </p:pic>
      <p:sp>
        <p:nvSpPr>
          <p:cNvPr id="5" name="Rectangle 4">
            <a:extLst>
              <a:ext uri="{FF2B5EF4-FFF2-40B4-BE49-F238E27FC236}">
                <a16:creationId xmlns:a16="http://schemas.microsoft.com/office/drawing/2014/main" xmlns="" id="{C32FF164-A08D-40C7-B4E9-707985C490C0}"/>
              </a:ext>
            </a:extLst>
          </p:cNvPr>
          <p:cNvSpPr/>
          <p:nvPr/>
        </p:nvSpPr>
        <p:spPr>
          <a:xfrm>
            <a:off x="1231750" y="3315630"/>
            <a:ext cx="10058399" cy="2554545"/>
          </a:xfrm>
          <a:prstGeom prst="rect">
            <a:avLst/>
          </a:prstGeom>
        </p:spPr>
        <p:txBody>
          <a:bodyPr wrap="square">
            <a:spAutoFit/>
          </a:bodyPr>
          <a:lstStyle/>
          <a:p>
            <a:r>
              <a:rPr lang="en-US" sz="2000" dirty="0">
                <a:solidFill>
                  <a:srgbClr val="000000"/>
                </a:solidFill>
              </a:rPr>
              <a:t>But the problem with these two kernels is that the output image looks artificially enhanced. If we want our images to look more natural, we would use an Edge Enhancement filter. </a:t>
            </a:r>
            <a:endParaRPr lang="en-US" sz="2000" dirty="0" smtClean="0">
              <a:solidFill>
                <a:srgbClr val="000000"/>
              </a:solidFill>
            </a:endParaRPr>
          </a:p>
          <a:p>
            <a:endParaRPr lang="en-US" sz="2000" dirty="0">
              <a:solidFill>
                <a:srgbClr val="000000"/>
              </a:solidFill>
            </a:endParaRPr>
          </a:p>
          <a:p>
            <a:r>
              <a:rPr lang="en-US" sz="2000" dirty="0" smtClean="0">
                <a:solidFill>
                  <a:srgbClr val="000000"/>
                </a:solidFill>
              </a:rPr>
              <a:t>The </a:t>
            </a:r>
            <a:r>
              <a:rPr lang="en-US" sz="2000" dirty="0">
                <a:solidFill>
                  <a:srgbClr val="000000"/>
                </a:solidFill>
              </a:rPr>
              <a:t>underlying concept remains the same, but we use an approximate Gaussian kernel to build this filter. </a:t>
            </a:r>
            <a:endParaRPr lang="en-US" sz="2000" dirty="0" smtClean="0">
              <a:solidFill>
                <a:srgbClr val="000000"/>
              </a:solidFill>
            </a:endParaRPr>
          </a:p>
          <a:p>
            <a:endParaRPr lang="en-US" sz="2000" dirty="0">
              <a:solidFill>
                <a:srgbClr val="000000"/>
              </a:solidFill>
            </a:endParaRPr>
          </a:p>
          <a:p>
            <a:r>
              <a:rPr lang="en-US" sz="2000" dirty="0" smtClean="0">
                <a:solidFill>
                  <a:srgbClr val="000000"/>
                </a:solidFill>
              </a:rPr>
              <a:t>It </a:t>
            </a:r>
            <a:r>
              <a:rPr lang="en-US" sz="2000" dirty="0">
                <a:solidFill>
                  <a:srgbClr val="000000"/>
                </a:solidFill>
              </a:rPr>
              <a:t>will help us smoothen the image when we enhance the edges, thus making the image look more natural. </a:t>
            </a:r>
            <a:endParaRPr lang="en-US" sz="2000" dirty="0"/>
          </a:p>
        </p:txBody>
      </p:sp>
    </p:spTree>
    <p:extLst>
      <p:ext uri="{BB962C8B-B14F-4D97-AF65-F5344CB8AC3E}">
        <p14:creationId xmlns:p14="http://schemas.microsoft.com/office/powerpoint/2010/main" val="9590636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xmlns="" id="{B154FA08-866F-40DA-9C49-B86024FAD855}"/>
              </a:ext>
            </a:extLst>
          </p:cNvPr>
          <p:cNvSpPr>
            <a:spLocks noGrp="1"/>
          </p:cNvSpPr>
          <p:nvPr>
            <p:ph sz="half" idx="2"/>
          </p:nvPr>
        </p:nvSpPr>
        <p:spPr>
          <a:xfrm>
            <a:off x="6035675" y="1740803"/>
            <a:ext cx="4937760" cy="3668941"/>
          </a:xfrm>
        </p:spPr>
        <p:style>
          <a:lnRef idx="2">
            <a:schemeClr val="dk1"/>
          </a:lnRef>
          <a:fillRef idx="1">
            <a:schemeClr val="lt1"/>
          </a:fillRef>
          <a:effectRef idx="0">
            <a:schemeClr val="dk1"/>
          </a:effectRef>
          <a:fontRef idx="minor">
            <a:schemeClr val="dk1"/>
          </a:fontRef>
        </p:style>
        <p:txBody>
          <a:bodyPr>
            <a:normAutofit fontScale="55000" lnSpcReduction="20000"/>
          </a:bodyPr>
          <a:lstStyle/>
          <a:p>
            <a:r>
              <a:rPr lang="en-US" dirty="0"/>
              <a:t># applying different kernels to the input image </a:t>
            </a:r>
          </a:p>
          <a:p>
            <a:r>
              <a:rPr lang="en-US" dirty="0"/>
              <a:t>output_1 = cv2.filter2D(</a:t>
            </a:r>
            <a:r>
              <a:rPr lang="en-US" dirty="0" err="1"/>
              <a:t>img</a:t>
            </a:r>
            <a:r>
              <a:rPr lang="en-US" dirty="0"/>
              <a:t>, -1, kernel_sharpen_1) </a:t>
            </a:r>
          </a:p>
          <a:p>
            <a:r>
              <a:rPr lang="en-US" dirty="0"/>
              <a:t>output_2 = cv2.filter2D(</a:t>
            </a:r>
            <a:r>
              <a:rPr lang="en-US" dirty="0" err="1"/>
              <a:t>img</a:t>
            </a:r>
            <a:r>
              <a:rPr lang="en-US" dirty="0"/>
              <a:t>, -1, kernel_sharpen_2) </a:t>
            </a:r>
          </a:p>
          <a:p>
            <a:r>
              <a:rPr lang="en-US" dirty="0"/>
              <a:t>output_3 = cv2.filter2D(</a:t>
            </a:r>
            <a:r>
              <a:rPr lang="en-US" dirty="0" err="1"/>
              <a:t>img</a:t>
            </a:r>
            <a:r>
              <a:rPr lang="en-US" dirty="0"/>
              <a:t>, -1, kernel_sharpen_3) </a:t>
            </a:r>
          </a:p>
          <a:p>
            <a:r>
              <a:rPr lang="en-US" dirty="0"/>
              <a:t>cv2.imshow('Sharpening', output_1) </a:t>
            </a:r>
          </a:p>
          <a:p>
            <a:r>
              <a:rPr lang="en-US" dirty="0"/>
              <a:t>cv2.imshow('Excessive Sharpening', output_2) </a:t>
            </a:r>
          </a:p>
          <a:p>
            <a:r>
              <a:rPr lang="en-US" dirty="0"/>
              <a:t>cv2.imshow('Edge Enhancement', output_3) </a:t>
            </a:r>
          </a:p>
          <a:p>
            <a:r>
              <a:rPr lang="en-US" dirty="0"/>
              <a:t>cv2.waitKey(0)</a:t>
            </a:r>
          </a:p>
        </p:txBody>
      </p:sp>
      <p:sp>
        <p:nvSpPr>
          <p:cNvPr id="5" name="Title 1">
            <a:extLst>
              <a:ext uri="{FF2B5EF4-FFF2-40B4-BE49-F238E27FC236}">
                <a16:creationId xmlns:a16="http://schemas.microsoft.com/office/drawing/2014/main" xmlns="" id="{012DAC9F-0A72-40F2-BF37-CAD23A069299}"/>
              </a:ext>
            </a:extLst>
          </p:cNvPr>
          <p:cNvSpPr>
            <a:spLocks noGrp="1"/>
          </p:cNvSpPr>
          <p:nvPr>
            <p:ph type="title"/>
          </p:nvPr>
        </p:nvSpPr>
        <p:spPr>
          <a:xfrm>
            <a:off x="1096963" y="524926"/>
            <a:ext cx="10058400" cy="463979"/>
          </a:xfrm>
        </p:spPr>
        <p:txBody>
          <a:bodyPr>
            <a:normAutofit/>
          </a:bodyPr>
          <a:lstStyle/>
          <a:p>
            <a:r>
              <a:rPr lang="en-US" sz="2000" dirty="0"/>
              <a:t>Here is the code to achieve the effects applied in the preceding screenshot: </a:t>
            </a:r>
          </a:p>
        </p:txBody>
      </p:sp>
      <p:sp>
        <p:nvSpPr>
          <p:cNvPr id="6" name="Content Placeholder 2">
            <a:extLst>
              <a:ext uri="{FF2B5EF4-FFF2-40B4-BE49-F238E27FC236}">
                <a16:creationId xmlns:a16="http://schemas.microsoft.com/office/drawing/2014/main" xmlns="" id="{82A210F9-125B-4E3D-A91B-D4EE42658841}"/>
              </a:ext>
            </a:extLst>
          </p:cNvPr>
          <p:cNvSpPr>
            <a:spLocks noGrp="1"/>
          </p:cNvSpPr>
          <p:nvPr>
            <p:ph sz="half" idx="1"/>
          </p:nvPr>
        </p:nvSpPr>
        <p:spPr>
          <a:xfrm>
            <a:off x="1096963" y="1740803"/>
            <a:ext cx="4938712" cy="3668941"/>
          </a:xfrm>
        </p:spPr>
        <p:style>
          <a:lnRef idx="2">
            <a:schemeClr val="dk1"/>
          </a:lnRef>
          <a:fillRef idx="1">
            <a:schemeClr val="lt1"/>
          </a:fillRef>
          <a:effectRef idx="0">
            <a:schemeClr val="dk1"/>
          </a:effectRef>
          <a:fontRef idx="minor">
            <a:schemeClr val="dk1"/>
          </a:fontRef>
        </p:style>
        <p:txBody>
          <a:bodyPr>
            <a:normAutofit fontScale="55000" lnSpcReduction="20000"/>
          </a:bodyPr>
          <a:lstStyle/>
          <a:p>
            <a:r>
              <a:rPr lang="en-US" dirty="0"/>
              <a:t>import cv2 </a:t>
            </a:r>
          </a:p>
          <a:p>
            <a:r>
              <a:rPr lang="en-US" dirty="0"/>
              <a:t>import </a:t>
            </a:r>
            <a:r>
              <a:rPr lang="en-US" dirty="0" err="1"/>
              <a:t>numpy</a:t>
            </a:r>
            <a:r>
              <a:rPr lang="en-US" dirty="0"/>
              <a:t> as np </a:t>
            </a:r>
          </a:p>
          <a:p>
            <a:r>
              <a:rPr lang="en-US" dirty="0" err="1"/>
              <a:t>img</a:t>
            </a:r>
            <a:r>
              <a:rPr lang="en-US" dirty="0"/>
              <a:t> = cv2.imread('input.jpg') </a:t>
            </a:r>
          </a:p>
          <a:p>
            <a:r>
              <a:rPr lang="en-US" dirty="0"/>
              <a:t>cv2.imshow('Original', </a:t>
            </a:r>
            <a:r>
              <a:rPr lang="en-US" dirty="0" err="1"/>
              <a:t>img</a:t>
            </a:r>
            <a:r>
              <a:rPr lang="en-US" dirty="0"/>
              <a:t>) </a:t>
            </a:r>
          </a:p>
          <a:p>
            <a:r>
              <a:rPr lang="en-US" dirty="0"/>
              <a:t># generating the kernels </a:t>
            </a:r>
          </a:p>
          <a:p>
            <a:r>
              <a:rPr lang="en-US" dirty="0"/>
              <a:t>kernel_sharpen_1 = </a:t>
            </a:r>
            <a:r>
              <a:rPr lang="en-US" dirty="0" err="1"/>
              <a:t>np.array</a:t>
            </a:r>
            <a:r>
              <a:rPr lang="en-US" dirty="0"/>
              <a:t>([[-1,-1,-1], [-1,9,-1], [-1,-1,-1]]) </a:t>
            </a:r>
          </a:p>
          <a:p>
            <a:r>
              <a:rPr lang="en-US" dirty="0"/>
              <a:t>kernel_sharpen_2 = </a:t>
            </a:r>
            <a:r>
              <a:rPr lang="en-US" dirty="0" err="1"/>
              <a:t>np.array</a:t>
            </a:r>
            <a:r>
              <a:rPr lang="en-US" dirty="0"/>
              <a:t>([[1,1,1], [1,-7,1], [1,1,1]]) </a:t>
            </a:r>
          </a:p>
          <a:p>
            <a:r>
              <a:rPr lang="en-US" dirty="0"/>
              <a:t>kernel_sharpen_3 = </a:t>
            </a:r>
            <a:r>
              <a:rPr lang="en-US" dirty="0" err="1"/>
              <a:t>np.array</a:t>
            </a:r>
            <a:r>
              <a:rPr lang="en-US" dirty="0"/>
              <a:t>([[-1,-1,-1,-1,-1], </a:t>
            </a:r>
          </a:p>
          <a:p>
            <a:r>
              <a:rPr lang="en-US" dirty="0"/>
              <a:t>[-1,2,2,2,-1], </a:t>
            </a:r>
          </a:p>
          <a:p>
            <a:r>
              <a:rPr lang="en-US" dirty="0"/>
              <a:t>[-1,2,8,2,-1], </a:t>
            </a:r>
          </a:p>
          <a:p>
            <a:r>
              <a:rPr lang="en-US" dirty="0"/>
              <a:t>[-1,2,2,2,-1], </a:t>
            </a:r>
          </a:p>
          <a:p>
            <a:r>
              <a:rPr lang="en-US" dirty="0"/>
              <a:t>[-1,-1,-1,-1,-1]]) / 8.0 </a:t>
            </a:r>
          </a:p>
        </p:txBody>
      </p:sp>
      <p:sp>
        <p:nvSpPr>
          <p:cNvPr id="7" name="Rectangle 6">
            <a:extLst>
              <a:ext uri="{FF2B5EF4-FFF2-40B4-BE49-F238E27FC236}">
                <a16:creationId xmlns:a16="http://schemas.microsoft.com/office/drawing/2014/main" xmlns="" id="{E09EE7D5-B3DE-4ED9-B71A-1DEE32B7563A}"/>
              </a:ext>
            </a:extLst>
          </p:cNvPr>
          <p:cNvSpPr/>
          <p:nvPr/>
        </p:nvSpPr>
        <p:spPr>
          <a:xfrm>
            <a:off x="774960" y="5409744"/>
            <a:ext cx="10762734" cy="923330"/>
          </a:xfrm>
          <a:prstGeom prst="rect">
            <a:avLst/>
          </a:prstGeom>
        </p:spPr>
        <p:txBody>
          <a:bodyPr wrap="square">
            <a:spAutoFit/>
          </a:bodyPr>
          <a:lstStyle/>
          <a:p>
            <a:r>
              <a:rPr lang="en-US" dirty="0">
                <a:solidFill>
                  <a:srgbClr val="000000"/>
                </a:solidFill>
                <a:latin typeface="Book Antiqua" panose="02040602050305030304" pitchFamily="18" charset="0"/>
              </a:rPr>
              <a:t>If you noticed, in the preceding code, we didn't divide the first two kernels by a normalizing factor. The reason is because the values inside the kernel already sum up to 1, so we are implicitly dividing the matrices by 1. </a:t>
            </a:r>
            <a:endParaRPr lang="en-US" dirty="0"/>
          </a:p>
        </p:txBody>
      </p:sp>
    </p:spTree>
    <p:extLst>
      <p:ext uri="{BB962C8B-B14F-4D97-AF65-F5344CB8AC3E}">
        <p14:creationId xmlns:p14="http://schemas.microsoft.com/office/powerpoint/2010/main" val="34537064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5BB52A7-8798-4572-B156-38888DFA8230}"/>
              </a:ext>
            </a:extLst>
          </p:cNvPr>
          <p:cNvSpPr>
            <a:spLocks noGrp="1"/>
          </p:cNvSpPr>
          <p:nvPr>
            <p:ph type="title"/>
          </p:nvPr>
        </p:nvSpPr>
        <p:spPr/>
        <p:txBody>
          <a:bodyPr/>
          <a:lstStyle/>
          <a:p>
            <a:r>
              <a:rPr lang="en-US" b="1" dirty="0"/>
              <a:t>Understanding the pattern </a:t>
            </a:r>
            <a:endParaRPr lang="en-US" dirty="0"/>
          </a:p>
        </p:txBody>
      </p:sp>
      <p:sp>
        <p:nvSpPr>
          <p:cNvPr id="3" name="Content Placeholder 2">
            <a:extLst>
              <a:ext uri="{FF2B5EF4-FFF2-40B4-BE49-F238E27FC236}">
                <a16:creationId xmlns:a16="http://schemas.microsoft.com/office/drawing/2014/main" xmlns="" id="{39D0535B-8427-42C0-8EF0-C8760434BC6E}"/>
              </a:ext>
            </a:extLst>
          </p:cNvPr>
          <p:cNvSpPr>
            <a:spLocks noGrp="1"/>
          </p:cNvSpPr>
          <p:nvPr>
            <p:ph idx="1"/>
          </p:nvPr>
        </p:nvSpPr>
        <p:spPr/>
        <p:txBody>
          <a:bodyPr/>
          <a:lstStyle/>
          <a:p>
            <a:r>
              <a:rPr lang="en-US" dirty="0"/>
              <a:t>You must have noticed a common pattern in image filtering code examples. We build a kernel and then use filter2D to get the desired output. That's exactly what's happening in this code example as well! You can play around with the values inside the kernel and see if you can get different visual effects. Make sure that you normalize the kernel before applying it, or else the image will look too bright because you are artificially increasing the pixel values in the image. </a:t>
            </a:r>
          </a:p>
        </p:txBody>
      </p:sp>
    </p:spTree>
    <p:extLst>
      <p:ext uri="{BB962C8B-B14F-4D97-AF65-F5344CB8AC3E}">
        <p14:creationId xmlns:p14="http://schemas.microsoft.com/office/powerpoint/2010/main" val="17644102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C6F0031-75FF-443F-B55E-30338F34494D}"/>
              </a:ext>
            </a:extLst>
          </p:cNvPr>
          <p:cNvSpPr>
            <a:spLocks noGrp="1"/>
          </p:cNvSpPr>
          <p:nvPr>
            <p:ph type="title"/>
          </p:nvPr>
        </p:nvSpPr>
        <p:spPr/>
        <p:txBody>
          <a:bodyPr/>
          <a:lstStyle/>
          <a:p>
            <a:r>
              <a:rPr lang="en-US" b="1" dirty="0"/>
              <a:t>Embossing </a:t>
            </a:r>
            <a:endParaRPr lang="en-US" dirty="0"/>
          </a:p>
        </p:txBody>
      </p:sp>
      <p:sp>
        <p:nvSpPr>
          <p:cNvPr id="3" name="Content Placeholder 2">
            <a:extLst>
              <a:ext uri="{FF2B5EF4-FFF2-40B4-BE49-F238E27FC236}">
                <a16:creationId xmlns:a16="http://schemas.microsoft.com/office/drawing/2014/main" xmlns="" id="{0A82D98A-24CE-487E-8791-8DD9C83AF9A3}"/>
              </a:ext>
            </a:extLst>
          </p:cNvPr>
          <p:cNvSpPr>
            <a:spLocks noGrp="1"/>
          </p:cNvSpPr>
          <p:nvPr>
            <p:ph sz="half" idx="1"/>
          </p:nvPr>
        </p:nvSpPr>
        <p:spPr/>
        <p:txBody>
          <a:bodyPr/>
          <a:lstStyle/>
          <a:p>
            <a:r>
              <a:rPr lang="en-US" dirty="0"/>
              <a:t>An embossing filter will take an image and convert it into an embossed image. We basically take each pixel and replace it with a shadow or a highlight. Let's say we are dealing with a relatively plain region in the image. Here, we need to replace it with plain gray color because there's not much information there. If there is a lot of contrast in a particular region, we will replace it with a white pixel (highlight), or a dark pixel (shadow), depending on the direction in which we are embossing. </a:t>
            </a:r>
          </a:p>
        </p:txBody>
      </p:sp>
      <p:sp>
        <p:nvSpPr>
          <p:cNvPr id="4" name="Content Placeholder 3">
            <a:extLst>
              <a:ext uri="{FF2B5EF4-FFF2-40B4-BE49-F238E27FC236}">
                <a16:creationId xmlns:a16="http://schemas.microsoft.com/office/drawing/2014/main" xmlns="" id="{F9A72AF6-0C37-4B62-A170-D934ED360ADC}"/>
              </a:ext>
            </a:extLst>
          </p:cNvPr>
          <p:cNvSpPr>
            <a:spLocks noGrp="1"/>
          </p:cNvSpPr>
          <p:nvPr>
            <p:ph sz="half" idx="2"/>
          </p:nvPr>
        </p:nvSpPr>
        <p:spPr/>
        <p:txBody>
          <a:bodyPr/>
          <a:lstStyle/>
          <a:p>
            <a:r>
              <a:rPr lang="en-US" dirty="0"/>
              <a:t>This is what it will look like:</a:t>
            </a:r>
          </a:p>
        </p:txBody>
      </p:sp>
      <p:pic>
        <p:nvPicPr>
          <p:cNvPr id="5" name="Picture 4">
            <a:extLst>
              <a:ext uri="{FF2B5EF4-FFF2-40B4-BE49-F238E27FC236}">
                <a16:creationId xmlns:a16="http://schemas.microsoft.com/office/drawing/2014/main" xmlns="" id="{5B64D747-9598-42F3-AAB7-FCC43A248FEA}"/>
              </a:ext>
            </a:extLst>
          </p:cNvPr>
          <p:cNvPicPr>
            <a:picLocks noChangeAspect="1"/>
          </p:cNvPicPr>
          <p:nvPr/>
        </p:nvPicPr>
        <p:blipFill>
          <a:blip r:embed="rId2"/>
          <a:stretch>
            <a:fillRect/>
          </a:stretch>
        </p:blipFill>
        <p:spPr>
          <a:xfrm>
            <a:off x="6397676" y="2244765"/>
            <a:ext cx="4578247" cy="3624329"/>
          </a:xfrm>
          <a:prstGeom prst="rect">
            <a:avLst/>
          </a:prstGeom>
        </p:spPr>
      </p:pic>
    </p:spTree>
    <p:extLst>
      <p:ext uri="{BB962C8B-B14F-4D97-AF65-F5344CB8AC3E}">
        <p14:creationId xmlns:p14="http://schemas.microsoft.com/office/powerpoint/2010/main" val="26402797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6F33A79-6E21-4A88-B4C0-AA8D97371506}"/>
              </a:ext>
            </a:extLst>
          </p:cNvPr>
          <p:cNvSpPr>
            <a:spLocks noGrp="1"/>
          </p:cNvSpPr>
          <p:nvPr>
            <p:ph type="title"/>
          </p:nvPr>
        </p:nvSpPr>
        <p:spPr/>
        <p:txBody>
          <a:bodyPr>
            <a:normAutofit/>
          </a:bodyPr>
          <a:lstStyle/>
          <a:p>
            <a:r>
              <a:rPr lang="en-US" sz="2000" dirty="0"/>
              <a:t>Let's take a look at the code and see how to do this: </a:t>
            </a:r>
          </a:p>
        </p:txBody>
      </p:sp>
      <p:sp>
        <p:nvSpPr>
          <p:cNvPr id="3" name="Content Placeholder 2">
            <a:extLst>
              <a:ext uri="{FF2B5EF4-FFF2-40B4-BE49-F238E27FC236}">
                <a16:creationId xmlns:a16="http://schemas.microsoft.com/office/drawing/2014/main" xmlns="" id="{B7ED8696-6830-497A-BB26-174253C375E1}"/>
              </a:ext>
            </a:extLst>
          </p:cNvPr>
          <p:cNvSpPr>
            <a:spLocks noGrp="1"/>
          </p:cNvSpPr>
          <p:nvPr>
            <p:ph sz="half" idx="1"/>
          </p:nvPr>
        </p:nvSpPr>
        <p:spPr/>
        <p:txBody>
          <a:bodyPr>
            <a:normAutofit fontScale="55000" lnSpcReduction="20000"/>
          </a:bodyPr>
          <a:lstStyle/>
          <a:p>
            <a:r>
              <a:rPr lang="en-US" dirty="0"/>
              <a:t>import cv2 </a:t>
            </a:r>
          </a:p>
          <a:p>
            <a:r>
              <a:rPr lang="en-US" dirty="0"/>
              <a:t>import </a:t>
            </a:r>
            <a:r>
              <a:rPr lang="en-US" dirty="0" err="1"/>
              <a:t>numpy</a:t>
            </a:r>
            <a:r>
              <a:rPr lang="en-US" dirty="0"/>
              <a:t> as np </a:t>
            </a:r>
          </a:p>
          <a:p>
            <a:r>
              <a:rPr lang="en-US" dirty="0" err="1"/>
              <a:t>img_emboss_input</a:t>
            </a:r>
            <a:r>
              <a:rPr lang="en-US" dirty="0"/>
              <a:t> = cv2.imread('input.jpg') </a:t>
            </a:r>
          </a:p>
          <a:p>
            <a:r>
              <a:rPr lang="en-US" dirty="0"/>
              <a:t># generating the kernels </a:t>
            </a:r>
          </a:p>
          <a:p>
            <a:r>
              <a:rPr lang="pt-BR" dirty="0"/>
              <a:t>kernel_emboss_1 = np.array([[0,-1,-1], </a:t>
            </a:r>
          </a:p>
          <a:p>
            <a:r>
              <a:rPr lang="en-US" dirty="0"/>
              <a:t>[1,0,-1], </a:t>
            </a:r>
          </a:p>
          <a:p>
            <a:r>
              <a:rPr lang="en-US" dirty="0"/>
              <a:t>[1,1,0]]) </a:t>
            </a:r>
          </a:p>
          <a:p>
            <a:r>
              <a:rPr lang="pt-BR" dirty="0"/>
              <a:t>kernel_emboss_2 = np.array([[-1,-1,0], </a:t>
            </a:r>
          </a:p>
          <a:p>
            <a:r>
              <a:rPr lang="en-US" dirty="0"/>
              <a:t>[-1,0,1], </a:t>
            </a:r>
          </a:p>
          <a:p>
            <a:r>
              <a:rPr lang="en-US" dirty="0"/>
              <a:t>[0,1,1]]) </a:t>
            </a:r>
          </a:p>
          <a:p>
            <a:r>
              <a:rPr lang="pt-BR" dirty="0"/>
              <a:t>kernel_emboss_3 = np.array([[1,0,0], </a:t>
            </a:r>
          </a:p>
          <a:p>
            <a:r>
              <a:rPr lang="en-US" dirty="0"/>
              <a:t>[0,0,0], </a:t>
            </a:r>
          </a:p>
          <a:p>
            <a:r>
              <a:rPr lang="en-US" dirty="0"/>
              <a:t>[0,0,-1]]) </a:t>
            </a:r>
          </a:p>
        </p:txBody>
      </p:sp>
      <p:sp>
        <p:nvSpPr>
          <p:cNvPr id="4" name="Content Placeholder 3">
            <a:extLst>
              <a:ext uri="{FF2B5EF4-FFF2-40B4-BE49-F238E27FC236}">
                <a16:creationId xmlns:a16="http://schemas.microsoft.com/office/drawing/2014/main" xmlns="" id="{670F731A-CD57-4C5E-9E8F-530F95410E00}"/>
              </a:ext>
            </a:extLst>
          </p:cNvPr>
          <p:cNvSpPr>
            <a:spLocks noGrp="1"/>
          </p:cNvSpPr>
          <p:nvPr>
            <p:ph sz="half" idx="2"/>
          </p:nvPr>
        </p:nvSpPr>
        <p:spPr/>
        <p:txBody>
          <a:bodyPr>
            <a:normAutofit fontScale="55000" lnSpcReduction="20000"/>
          </a:bodyPr>
          <a:lstStyle/>
          <a:p>
            <a:r>
              <a:rPr lang="en-US" dirty="0"/>
              <a:t># converting the image to grayscale </a:t>
            </a:r>
          </a:p>
          <a:p>
            <a:r>
              <a:rPr lang="en-US" dirty="0" err="1"/>
              <a:t>gray_img</a:t>
            </a:r>
            <a:r>
              <a:rPr lang="en-US" dirty="0"/>
              <a:t> = cv2.cvtColor(img_emboss_input,cv2.COLOR_BGR2GRAY) </a:t>
            </a:r>
          </a:p>
          <a:p>
            <a:r>
              <a:rPr lang="en-US" dirty="0"/>
              <a:t># applying the kernels to the grayscale image and adding the offset </a:t>
            </a:r>
          </a:p>
          <a:p>
            <a:r>
              <a:rPr lang="en-US" dirty="0"/>
              <a:t>output_1 = cv2.filter2D(</a:t>
            </a:r>
            <a:r>
              <a:rPr lang="en-US" dirty="0" err="1"/>
              <a:t>gray_img</a:t>
            </a:r>
            <a:r>
              <a:rPr lang="en-US" dirty="0"/>
              <a:t>, -1, kernel_emboss_1) + 128 </a:t>
            </a:r>
          </a:p>
          <a:p>
            <a:r>
              <a:rPr lang="en-US" dirty="0"/>
              <a:t>output_2 = cv2.filter2D(</a:t>
            </a:r>
            <a:r>
              <a:rPr lang="en-US" dirty="0" err="1"/>
              <a:t>gray_img</a:t>
            </a:r>
            <a:r>
              <a:rPr lang="en-US" dirty="0"/>
              <a:t>, -1, kernel_emboss_2) + 128 </a:t>
            </a:r>
          </a:p>
          <a:p>
            <a:r>
              <a:rPr lang="en-US" dirty="0"/>
              <a:t>output_3 = cv2.filter2D(</a:t>
            </a:r>
            <a:r>
              <a:rPr lang="en-US" dirty="0" err="1"/>
              <a:t>gray_img</a:t>
            </a:r>
            <a:r>
              <a:rPr lang="en-US" dirty="0"/>
              <a:t>, -1, kernel_emboss_3) + 128 </a:t>
            </a:r>
          </a:p>
          <a:p>
            <a:r>
              <a:rPr lang="en-US" dirty="0"/>
              <a:t>cv2.imshow('Input', </a:t>
            </a:r>
            <a:r>
              <a:rPr lang="en-US" dirty="0" err="1"/>
              <a:t>img_emboss_input</a:t>
            </a:r>
            <a:r>
              <a:rPr lang="en-US" dirty="0"/>
              <a:t>) </a:t>
            </a:r>
          </a:p>
          <a:p>
            <a:r>
              <a:rPr lang="en-US" dirty="0"/>
              <a:t>cv2.imshow('Embossing - South West', output_1) </a:t>
            </a:r>
          </a:p>
          <a:p>
            <a:r>
              <a:rPr lang="en-US" dirty="0"/>
              <a:t>cv2.imshow('Embossing - South East', output_2) </a:t>
            </a:r>
          </a:p>
          <a:p>
            <a:r>
              <a:rPr lang="en-US" dirty="0"/>
              <a:t>cv2.imshow('Embossing - North West', output_3) </a:t>
            </a:r>
          </a:p>
          <a:p>
            <a:r>
              <a:rPr lang="en-US" dirty="0"/>
              <a:t>cv2.waitKey(0) </a:t>
            </a:r>
          </a:p>
        </p:txBody>
      </p:sp>
    </p:spTree>
    <p:extLst>
      <p:ext uri="{BB962C8B-B14F-4D97-AF65-F5344CB8AC3E}">
        <p14:creationId xmlns:p14="http://schemas.microsoft.com/office/powerpoint/2010/main" val="306768785"/>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3197</TotalTime>
  <Words>2778</Words>
  <Application>Microsoft Office PowerPoint</Application>
  <PresentationFormat>Widescreen</PresentationFormat>
  <Paragraphs>219</Paragraphs>
  <Slides>46</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46</vt:i4>
      </vt:variant>
    </vt:vector>
  </HeadingPairs>
  <TitlesOfParts>
    <vt:vector size="54" baseType="lpstr">
      <vt:lpstr>Book Antiqua</vt:lpstr>
      <vt:lpstr>Calibri</vt:lpstr>
      <vt:lpstr>Calibri Light</vt:lpstr>
      <vt:lpstr>medium-content-sans-serif-font</vt:lpstr>
      <vt:lpstr>medium-content-serif-font</vt:lpstr>
      <vt:lpstr>Roboto</vt:lpstr>
      <vt:lpstr>Wingdings</vt:lpstr>
      <vt:lpstr>Retrospect</vt:lpstr>
      <vt:lpstr>Edge detection </vt:lpstr>
      <vt:lpstr>PowerPoint Presentation</vt:lpstr>
      <vt:lpstr>Sharpening </vt:lpstr>
      <vt:lpstr>PowerPoint Presentation</vt:lpstr>
      <vt:lpstr>If we want to do excessive sharpening, like in the bottom left image, we would use the following kernel: </vt:lpstr>
      <vt:lpstr>Here is the code to achieve the effects applied in the preceding screenshot: </vt:lpstr>
      <vt:lpstr>Understanding the pattern </vt:lpstr>
      <vt:lpstr>Embossing </vt:lpstr>
      <vt:lpstr>Let's take a look at the code and see how to do this: </vt:lpstr>
      <vt:lpstr>PowerPoint Presentation</vt:lpstr>
      <vt:lpstr>Erosion and dilation </vt:lpstr>
      <vt:lpstr>Following is the code to achieve this: </vt:lpstr>
      <vt:lpstr>Afterthought </vt:lpstr>
      <vt:lpstr>Creating a vignette filter </vt:lpstr>
      <vt:lpstr>Here is the code to achieve this effect: </vt:lpstr>
      <vt:lpstr>What's happening underneath? </vt:lpstr>
      <vt:lpstr>How do we move the focus around? </vt:lpstr>
      <vt:lpstr>All we need to do is build a bigger Gaussian kernel and make sure that the peak coincides with the region of interest. Following is the code to achieve this: </vt:lpstr>
      <vt:lpstr>Enhancing the contrast in an image </vt:lpstr>
      <vt:lpstr>Following is the code for adjusting the pixel values: </vt:lpstr>
      <vt:lpstr>How do we handle color images? </vt:lpstr>
      <vt:lpstr>Object Tracking</vt:lpstr>
      <vt:lpstr>Frame differencing</vt:lpstr>
      <vt:lpstr>If I move my laptop rapidly from left to right, we will see something like this: </vt:lpstr>
      <vt:lpstr>Here is the code to do this: </vt:lpstr>
      <vt:lpstr>PowerPoint Presentation</vt:lpstr>
      <vt:lpstr>PowerPoint Presentation</vt:lpstr>
      <vt:lpstr>Colorspace based tracking </vt:lpstr>
      <vt:lpstr>PowerPoint Presentation</vt:lpstr>
      <vt:lpstr>PowerPoint Presentation</vt:lpstr>
      <vt:lpstr>PowerPoint Presentation</vt:lpstr>
      <vt:lpstr>Introduction to YOLO</vt:lpstr>
      <vt:lpstr>Installation on YOLO</vt:lpstr>
      <vt:lpstr>Testing Model</vt:lpstr>
      <vt:lpstr>Install YOLO BBox Annotation Tool</vt:lpstr>
      <vt:lpstr>What is YOLOv3?</vt:lpstr>
      <vt:lpstr>Creating train.txt and test.txt</vt:lpstr>
      <vt:lpstr>PowerPoint Presentation</vt:lpstr>
      <vt:lpstr>PowerPoint Presentation</vt:lpstr>
      <vt:lpstr>Downloading pre-trained weights</vt:lpstr>
      <vt:lpstr>Configuring .data</vt:lpstr>
      <vt:lpstr>Configuring .names</vt:lpstr>
      <vt:lpstr> Configuring .cfg</vt:lpstr>
      <vt:lpstr>PowerPoint Presentation</vt:lpstr>
      <vt:lpstr>Train models</vt:lpstr>
      <vt:lpstr>Waiting</vt:lpstr>
    </vt:vector>
  </TitlesOfParts>
  <Company>Hewlett-Packard Company</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Zool Ismail</dc:creator>
  <cp:lastModifiedBy>Zool Ismail</cp:lastModifiedBy>
  <cp:revision>85</cp:revision>
  <dcterms:created xsi:type="dcterms:W3CDTF">2019-07-12T08:28:34Z</dcterms:created>
  <dcterms:modified xsi:type="dcterms:W3CDTF">2019-09-19T13:32:15Z</dcterms:modified>
</cp:coreProperties>
</file>